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345" r:id="rId3"/>
    <p:sldId id="258" r:id="rId4"/>
    <p:sldId id="330" r:id="rId5"/>
    <p:sldId id="328" r:id="rId6"/>
    <p:sldId id="329" r:id="rId7"/>
    <p:sldId id="259" r:id="rId8"/>
    <p:sldId id="305" r:id="rId9"/>
    <p:sldId id="306" r:id="rId10"/>
    <p:sldId id="292" r:id="rId11"/>
    <p:sldId id="293" r:id="rId12"/>
    <p:sldId id="289" r:id="rId13"/>
    <p:sldId id="295" r:id="rId14"/>
    <p:sldId id="312" r:id="rId15"/>
    <p:sldId id="344" r:id="rId16"/>
    <p:sldId id="315" r:id="rId17"/>
    <p:sldId id="317" r:id="rId18"/>
    <p:sldId id="321" r:id="rId19"/>
    <p:sldId id="316" r:id="rId20"/>
    <p:sldId id="331" r:id="rId21"/>
    <p:sldId id="332" r:id="rId22"/>
    <p:sldId id="318" r:id="rId23"/>
    <p:sldId id="340" r:id="rId24"/>
    <p:sldId id="283" r:id="rId25"/>
    <p:sldId id="309" r:id="rId26"/>
    <p:sldId id="263" r:id="rId27"/>
    <p:sldId id="264" r:id="rId28"/>
    <p:sldId id="310" r:id="rId29"/>
    <p:sldId id="294" r:id="rId30"/>
    <p:sldId id="288" r:id="rId31"/>
    <p:sldId id="302" r:id="rId32"/>
    <p:sldId id="287" r:id="rId33"/>
    <p:sldId id="298" r:id="rId34"/>
    <p:sldId id="342" r:id="rId35"/>
    <p:sldId id="301" r:id="rId36"/>
    <p:sldId id="303" r:id="rId37"/>
    <p:sldId id="300" r:id="rId38"/>
    <p:sldId id="281" r:id="rId39"/>
    <p:sldId id="282" r:id="rId40"/>
    <p:sldId id="284" r:id="rId41"/>
    <p:sldId id="307" r:id="rId42"/>
    <p:sldId id="346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702" autoAdjust="0"/>
  </p:normalViewPr>
  <p:slideViewPr>
    <p:cSldViewPr showGuides="1">
      <p:cViewPr>
        <p:scale>
          <a:sx n="80" d="100"/>
          <a:sy n="80" d="100"/>
        </p:scale>
        <p:origin x="-864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64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5512C-BB8F-4BB1-A00B-CA4D361819EA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7D5F8-7FE2-4AB3-A0BF-CFA94A6B8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Intro:</a:t>
            </a:r>
          </a:p>
          <a:p>
            <a:r>
              <a:rPr lang="en-US" dirty="0" smtClean="0"/>
              <a:t>COE,</a:t>
            </a:r>
            <a:r>
              <a:rPr lang="en-US" baseline="0" dirty="0" smtClean="0"/>
              <a:t> C&amp;H 9’ Channel Mission, Team &amp; Partners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7D5F8-7FE2-4AB3-A0BF-CFA94A6B8AB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Showing</a:t>
            </a:r>
            <a:r>
              <a:rPr lang="en-US" baseline="0" dirty="0" smtClean="0"/>
              <a:t> today’s scour (red) and deposition (blue)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7D5F8-7FE2-4AB3-A0BF-CFA94A6B8AB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Issues:</a:t>
            </a:r>
          </a:p>
          <a:p>
            <a:r>
              <a:rPr lang="en-US" dirty="0" smtClean="0"/>
              <a:t>C&amp;H</a:t>
            </a:r>
          </a:p>
          <a:p>
            <a:r>
              <a:rPr lang="en-US" baseline="0" dirty="0" smtClean="0"/>
              <a:t>USCG ($750/buoy x 30 = $22,500 in buoys), $1000s in Daymarks &amp; maint.</a:t>
            </a:r>
          </a:p>
          <a:p>
            <a:r>
              <a:rPr lang="en-US" baseline="0" dirty="0" smtClean="0"/>
              <a:t>Nav Ind:  Impacting navigation in/out of St. Paul, increasing costs to Nav Ind &amp; local economy (study/economic evaluation to detail this more).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7D5F8-7FE2-4AB3-A0BF-CFA94A6B8AB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Issues:</a:t>
            </a:r>
          </a:p>
          <a:p>
            <a:r>
              <a:rPr lang="en-US" dirty="0" smtClean="0"/>
              <a:t>C&amp;H</a:t>
            </a:r>
          </a:p>
          <a:p>
            <a:r>
              <a:rPr lang="en-US" baseline="0" dirty="0" smtClean="0"/>
              <a:t>USCG ($750/buoy x 30 = $22,500 in buoys), $1000s in Daymarks &amp; maint.</a:t>
            </a:r>
          </a:p>
          <a:p>
            <a:r>
              <a:rPr lang="en-US" baseline="0" dirty="0" smtClean="0"/>
              <a:t>Nav Ind:  Impacting navigation in/out of St. Paul, increasing costs to Nav Ind &amp; local economy (study/economic evaluation to detail this more).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7D5F8-7FE2-4AB3-A0BF-CFA94A6B8AB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Issues:</a:t>
            </a:r>
          </a:p>
          <a:p>
            <a:r>
              <a:rPr lang="en-US" dirty="0" smtClean="0"/>
              <a:t>C&amp;H</a:t>
            </a:r>
          </a:p>
          <a:p>
            <a:r>
              <a:rPr lang="en-US" baseline="0" dirty="0" smtClean="0"/>
              <a:t>USCG ($750/buoy x 30 = $22,500 in buoys), $1000s in Daymarks &amp; maint.</a:t>
            </a:r>
          </a:p>
          <a:p>
            <a:r>
              <a:rPr lang="en-US" baseline="0" dirty="0" smtClean="0"/>
              <a:t>Nav Ind:  Impacting navigation in/out of St. Paul, increasing costs to Nav Ind &amp; local economy (study/economic evaluation to detail this more).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7D5F8-7FE2-4AB3-A0BF-CFA94A6B8AB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Issues:</a:t>
            </a:r>
          </a:p>
          <a:p>
            <a:r>
              <a:rPr lang="en-US" dirty="0" smtClean="0"/>
              <a:t>C&amp;H</a:t>
            </a:r>
          </a:p>
          <a:p>
            <a:r>
              <a:rPr lang="en-US" baseline="0" dirty="0" smtClean="0"/>
              <a:t>USCG ($750/buoy x 30 = $22,500 in buoys), $1000s in Daymarks &amp; maint.</a:t>
            </a:r>
          </a:p>
          <a:p>
            <a:r>
              <a:rPr lang="en-US" baseline="0" dirty="0" smtClean="0"/>
              <a:t>Nav Ind:  Impacting navigation in/out of St. Paul, increasing costs to Nav Ind &amp; local economy (study/economic evaluation to detail this more).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7D5F8-7FE2-4AB3-A0BF-CFA94A6B8AB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Issues:</a:t>
            </a:r>
          </a:p>
          <a:p>
            <a:r>
              <a:rPr lang="en-US" dirty="0" smtClean="0"/>
              <a:t>C&amp;H</a:t>
            </a:r>
          </a:p>
          <a:p>
            <a:r>
              <a:rPr lang="en-US" baseline="0" dirty="0" smtClean="0"/>
              <a:t>USCG ($750/buoy x 30 = $22,500 in buoys), $1000s in Daymarks &amp; maint.</a:t>
            </a:r>
          </a:p>
          <a:p>
            <a:r>
              <a:rPr lang="en-US" baseline="0" dirty="0" smtClean="0"/>
              <a:t>Nav Ind:  Impacting navigation in/out of St. Paul, increasing costs to Nav Ind &amp; local economy (study/economic evaluation to detail this more).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7D5F8-7FE2-4AB3-A0BF-CFA94A6B8AB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Before we align we need to ID issues - pipeline.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7D5F8-7FE2-4AB3-A0BF-CFA94A6B8AB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Pre-inundation survey</a:t>
            </a:r>
            <a:r>
              <a:rPr lang="en-US" baseline="0" dirty="0" smtClean="0"/>
              <a:t> (later 1800’s early 1900’s)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7D5F8-7FE2-4AB3-A0BF-CFA94A6B8AB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Before we align we need to ID issues - pipeline.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7D5F8-7FE2-4AB3-A0BF-CFA94A6B8AB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7D5F8-7FE2-4AB3-A0BF-CFA94A6B8AB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 of Pool 2 (sub area of MVP)</a:t>
            </a:r>
          </a:p>
          <a:p>
            <a:r>
              <a:rPr lang="en-US" dirty="0" smtClean="0"/>
              <a:t>Concern with Navigation, Safety, &amp; Economics.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7D5F8-7FE2-4AB3-A0BF-CFA94A6B8AB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7D5F8-7FE2-4AB3-A0BF-CFA94A6B8AB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Before we align we need to ID issues - pipeline.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7D5F8-7FE2-4AB3-A0BF-CFA94A6B8AB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Pre-inundation survey</a:t>
            </a:r>
            <a:r>
              <a:rPr lang="en-US" baseline="0" dirty="0" smtClean="0"/>
              <a:t> (later 1800’s early 1900’s)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7D5F8-7FE2-4AB3-A0BF-CFA94A6B8AB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7D5F8-7FE2-4AB3-A0BF-CFA94A6B8AB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Issues:</a:t>
            </a:r>
          </a:p>
          <a:p>
            <a:r>
              <a:rPr lang="en-US" dirty="0" smtClean="0"/>
              <a:t>C&amp;H</a:t>
            </a:r>
          </a:p>
          <a:p>
            <a:r>
              <a:rPr lang="en-US" baseline="0" dirty="0" smtClean="0"/>
              <a:t>USCG ($750/buoy x 30 = $22,500 in buoys), $1000s in Daymarks &amp; maint.</a:t>
            </a:r>
          </a:p>
          <a:p>
            <a:r>
              <a:rPr lang="en-US" baseline="0" dirty="0" smtClean="0"/>
              <a:t>Nav Ind:  Impacting navigation in/out of St. Paul, increasing costs to Nav Ind &amp; local economy (study/economic evaluation to detail this more).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7D5F8-7FE2-4AB3-A0BF-CFA94A6B8AB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Issues:</a:t>
            </a:r>
          </a:p>
          <a:p>
            <a:r>
              <a:rPr lang="en-US" dirty="0" smtClean="0"/>
              <a:t>C&amp;H</a:t>
            </a:r>
          </a:p>
          <a:p>
            <a:r>
              <a:rPr lang="en-US" baseline="0" dirty="0" smtClean="0"/>
              <a:t>USCG ($750/buoy x 30 = $22,500 in buoys), $1000s in Daymarks &amp; maint.</a:t>
            </a:r>
          </a:p>
          <a:p>
            <a:r>
              <a:rPr lang="en-US" baseline="0" dirty="0" smtClean="0"/>
              <a:t>Nav Ind:  Impacting navigation in/out of St. Paul, increasing costs to Nav Ind &amp; local economy (study/economic evaluation to detail this more).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7D5F8-7FE2-4AB3-A0BF-CFA94A6B8AB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Issues:</a:t>
            </a:r>
          </a:p>
          <a:p>
            <a:r>
              <a:rPr lang="en-US" dirty="0" smtClean="0"/>
              <a:t>C&amp;H</a:t>
            </a:r>
          </a:p>
          <a:p>
            <a:r>
              <a:rPr lang="en-US" baseline="0" dirty="0" smtClean="0"/>
              <a:t>USCG ($750/buoy x 30 = $22,500 in buoys), $1000s in Daymarks &amp; maint.</a:t>
            </a:r>
          </a:p>
          <a:p>
            <a:r>
              <a:rPr lang="en-US" baseline="0" dirty="0" smtClean="0"/>
              <a:t>Nav Ind:  Impacting navigation in/out of St. Paul, increasing costs to Nav Ind &amp; local economy (study/economic evaluation to detail this more).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7D5F8-7FE2-4AB3-A0BF-CFA94A6B8AB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Issues:</a:t>
            </a:r>
          </a:p>
          <a:p>
            <a:r>
              <a:rPr lang="en-US" dirty="0" smtClean="0"/>
              <a:t>C&amp;H</a:t>
            </a:r>
          </a:p>
          <a:p>
            <a:r>
              <a:rPr lang="en-US" baseline="0" dirty="0" smtClean="0"/>
              <a:t>USCG ($750/buoy x 30 = $22,500 in buoys), $1000s in Daymarks &amp; maint.</a:t>
            </a:r>
          </a:p>
          <a:p>
            <a:r>
              <a:rPr lang="en-US" baseline="0" dirty="0" smtClean="0"/>
              <a:t>Nav Ind:  Impacting navigation in/out of St. Paul, increasing costs to Nav Ind &amp; local economy (study/economic evaluation to detail this more).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7D5F8-7FE2-4AB3-A0BF-CFA94A6B8AB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Issues:</a:t>
            </a:r>
          </a:p>
          <a:p>
            <a:r>
              <a:rPr lang="en-US" dirty="0" smtClean="0"/>
              <a:t>C&amp;H</a:t>
            </a:r>
          </a:p>
          <a:p>
            <a:r>
              <a:rPr lang="en-US" baseline="0" dirty="0" smtClean="0"/>
              <a:t>USCG ($750/buoy x 30 = $22,500 in buoys), $1000s in Daymarks &amp; maint.</a:t>
            </a:r>
          </a:p>
          <a:p>
            <a:r>
              <a:rPr lang="en-US" baseline="0" dirty="0" smtClean="0"/>
              <a:t>Nav Ind:  Impacting navigation in/out of St. Paul, increasing costs to Nav Ind &amp; local economy (study/economic evaluation to detail this more).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7D5F8-7FE2-4AB3-A0BF-CFA94A6B8AB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Issues:</a:t>
            </a:r>
          </a:p>
          <a:p>
            <a:r>
              <a:rPr lang="en-US" dirty="0" smtClean="0"/>
              <a:t>C&amp;H</a:t>
            </a:r>
          </a:p>
          <a:p>
            <a:r>
              <a:rPr lang="en-US" baseline="0" dirty="0" smtClean="0"/>
              <a:t>USCG ($750/buoy x 30 = $22,500 in buoys), $1000s in Daymarks &amp; maint.</a:t>
            </a:r>
          </a:p>
          <a:p>
            <a:r>
              <a:rPr lang="en-US" baseline="0" dirty="0" smtClean="0"/>
              <a:t>Nav Ind:  Impacting navigation in/out of St. Paul, increasing costs to Nav Ind &amp; local economy (study/economic evaluation to detail this more).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7D5F8-7FE2-4AB3-A0BF-CFA94A6B8AB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Issues</a:t>
            </a:r>
            <a:r>
              <a:rPr lang="en-US" baseline="0" dirty="0" smtClean="0"/>
              <a:t> at Spring Lake, </a:t>
            </a:r>
            <a:r>
              <a:rPr lang="en-US" baseline="0" dirty="0" err="1" smtClean="0"/>
              <a:t>Moorers</a:t>
            </a:r>
            <a:r>
              <a:rPr lang="en-US" baseline="0" dirty="0" smtClean="0"/>
              <a:t> Lake, and Boat Docks.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7D5F8-7FE2-4AB3-A0BF-CFA94A6B8AB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2 freeborn nnw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62400" y="3403600"/>
            <a:ext cx="5181600" cy="3454400"/>
          </a:xfrm>
          <a:prstGeom prst="rect">
            <a:avLst/>
          </a:prstGeom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grpSp>
          <p:nvGrpSpPr>
            <p:cNvPr id="3" name="Group 8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2"/>
              <a:chOff x="0" y="0"/>
              <a:chExt cx="5760" cy="4322"/>
            </a:xfrm>
          </p:grpSpPr>
          <p:pic>
            <p:nvPicPr>
              <p:cNvPr id="11" name="Picture 9" descr="ppt_camo_bkgrnd-03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0"/>
                <a:ext cx="5760" cy="4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0" descr="white_curve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02" y="990"/>
                <a:ext cx="3258" cy="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" name="Picture 11" descr="USACE_logo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4" y="3201"/>
              <a:ext cx="864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4373563" y="6416675"/>
            <a:ext cx="3968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defRPr/>
            </a:pPr>
            <a:fld id="{04E5C7D9-3F69-437D-A37E-4038981B5BA3}" type="slidenum">
              <a:rPr lang="en-US" sz="1400">
                <a:latin typeface="Arial" charset="0"/>
              </a:rPr>
              <a:pPr algn="ctr">
                <a:defRPr/>
              </a:pPr>
              <a:t>‹#›</a:t>
            </a:fld>
            <a:endParaRPr lang="en-US" sz="1400" dirty="0">
              <a:latin typeface="Arial" charset="0"/>
            </a:endParaRPr>
          </a:p>
        </p:txBody>
      </p:sp>
      <p:sp>
        <p:nvSpPr>
          <p:cNvPr id="7" name="Line 19"/>
          <p:cNvSpPr>
            <a:spLocks noChangeShapeType="1"/>
          </p:cNvSpPr>
          <p:nvPr/>
        </p:nvSpPr>
        <p:spPr bwMode="auto">
          <a:xfrm>
            <a:off x="5334000" y="3352800"/>
            <a:ext cx="38100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36525" y="6096000"/>
            <a:ext cx="3597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>
                <a:latin typeface="Arial" charset="0"/>
              </a:rPr>
              <a:t>US Army Corps of Engineers</a:t>
            </a:r>
          </a:p>
          <a:p>
            <a:pPr>
              <a:defRPr/>
            </a:pPr>
            <a:r>
              <a:rPr lang="en-US" b="1">
                <a:latin typeface="Arial" charset="0"/>
              </a:rPr>
              <a:t>BUILDING STRONG</a:t>
            </a:r>
            <a:r>
              <a:rPr lang="en-US" sz="1400" b="1" baseline="-25000">
                <a:latin typeface="Arial" charset="0"/>
              </a:rPr>
              <a:t>®</a:t>
            </a:r>
          </a:p>
        </p:txBody>
      </p:sp>
      <p:sp>
        <p:nvSpPr>
          <p:cNvPr id="15" name="Text Box 3"/>
          <p:cNvSpPr txBox="1">
            <a:spLocks noChangeArrowheads="1"/>
          </p:cNvSpPr>
          <p:nvPr userDrawn="1"/>
        </p:nvSpPr>
        <p:spPr bwMode="auto">
          <a:xfrm>
            <a:off x="0" y="228600"/>
            <a:ext cx="86106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en-US" sz="3200" b="1" dirty="0">
                <a:solidFill>
                  <a:srgbClr val="4D4D4D"/>
                </a:solidFill>
              </a:rPr>
              <a:t>U.S. Army Corps of Engineers </a:t>
            </a:r>
          </a:p>
          <a:p>
            <a:pPr algn="l" eaLnBrk="0" hangingPunct="0">
              <a:defRPr/>
            </a:pPr>
            <a:r>
              <a:rPr lang="en-US" sz="3200" b="1" dirty="0">
                <a:solidFill>
                  <a:srgbClr val="4D4D4D"/>
                </a:solidFill>
              </a:rPr>
              <a:t>St. Paul District</a:t>
            </a:r>
          </a:p>
          <a:p>
            <a:pPr algn="l" eaLnBrk="0" hangingPunct="0">
              <a:defRPr/>
            </a:pPr>
            <a:r>
              <a:rPr lang="en-US" sz="3200" b="1" dirty="0">
                <a:solidFill>
                  <a:srgbClr val="4D4D4D"/>
                </a:solidFill>
              </a:rPr>
              <a:t>Channels &amp; Harbors </a:t>
            </a:r>
            <a:r>
              <a:rPr lang="en-US" sz="3200" b="1" dirty="0" smtClean="0">
                <a:solidFill>
                  <a:srgbClr val="4D4D4D"/>
                </a:solidFill>
              </a:rPr>
              <a:t>Project</a:t>
            </a:r>
          </a:p>
          <a:p>
            <a:pPr algn="l" eaLnBrk="0" hangingPunct="0">
              <a:defRPr/>
            </a:pPr>
            <a:endParaRPr lang="en-US" sz="3200" b="1" dirty="0" smtClean="0">
              <a:solidFill>
                <a:srgbClr val="4D4D4D"/>
              </a:solidFill>
            </a:endParaRPr>
          </a:p>
          <a:p>
            <a:pPr algn="l" eaLnBrk="0" hangingPunct="0">
              <a:defRPr/>
            </a:pPr>
            <a:r>
              <a:rPr lang="en-US" sz="3200" b="1" dirty="0" smtClean="0">
                <a:solidFill>
                  <a:srgbClr val="4D4D4D"/>
                </a:solidFill>
              </a:rPr>
              <a:t>Pool 2 Channel Management</a:t>
            </a:r>
          </a:p>
          <a:p>
            <a:pPr algn="l" eaLnBrk="0" hangingPunct="0">
              <a:defRPr/>
            </a:pPr>
            <a:r>
              <a:rPr lang="en-US" sz="3200" b="1" dirty="0" smtClean="0">
                <a:solidFill>
                  <a:srgbClr val="4D4D4D"/>
                </a:solidFill>
              </a:rPr>
              <a:t>Study – Presentation to</a:t>
            </a:r>
          </a:p>
          <a:p>
            <a:pPr algn="l" eaLnBrk="0" hangingPunct="0">
              <a:defRPr/>
            </a:pPr>
            <a:r>
              <a:rPr lang="en-US" sz="3200" b="1" i="1" dirty="0" smtClean="0">
                <a:solidFill>
                  <a:srgbClr val="4D4D4D"/>
                </a:solidFill>
              </a:rPr>
              <a:t>WEDA</a:t>
            </a:r>
            <a:endParaRPr lang="en-US" sz="4000" b="1" i="1" dirty="0">
              <a:solidFill>
                <a:srgbClr val="4D4D4D"/>
              </a:solidFill>
            </a:endParaRPr>
          </a:p>
          <a:p>
            <a:pPr eaLnBrk="0" hangingPunct="0">
              <a:defRPr/>
            </a:pPr>
            <a:endParaRPr lang="en-US" sz="1600" b="1" dirty="0">
              <a:solidFill>
                <a:srgbClr val="4D4D4D"/>
              </a:solidFill>
              <a:latin typeface="Arial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 userDrawn="1"/>
        </p:nvSpPr>
        <p:spPr bwMode="auto">
          <a:xfrm>
            <a:off x="57149" y="2895600"/>
            <a:ext cx="4360489" cy="23391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 sz="2400" b="1" dirty="0" smtClean="0">
              <a:solidFill>
                <a:srgbClr val="4D4D4D"/>
              </a:solidFill>
              <a:latin typeface="Arial" charset="0"/>
            </a:endParaRPr>
          </a:p>
          <a:p>
            <a:pPr algn="l"/>
            <a:endParaRPr lang="en-US" sz="2400" b="1" dirty="0" smtClean="0">
              <a:solidFill>
                <a:srgbClr val="4D4D4D"/>
              </a:solidFill>
              <a:latin typeface="Arial" charset="0"/>
            </a:endParaRPr>
          </a:p>
          <a:p>
            <a:pPr algn="l"/>
            <a:r>
              <a:rPr lang="en-US" sz="2000" b="1" dirty="0" smtClean="0">
                <a:solidFill>
                  <a:srgbClr val="4D4D4D"/>
                </a:solidFill>
                <a:latin typeface="Arial" charset="0"/>
              </a:rPr>
              <a:t> </a:t>
            </a:r>
            <a:endParaRPr lang="en-US" sz="2000" b="1" dirty="0">
              <a:solidFill>
                <a:srgbClr val="4D4D4D"/>
              </a:solidFill>
              <a:latin typeface="Arial" charset="0"/>
            </a:endParaRPr>
          </a:p>
          <a:p>
            <a:pPr algn="l"/>
            <a:r>
              <a:rPr lang="en-US" sz="2000" b="1" dirty="0" smtClean="0">
                <a:solidFill>
                  <a:srgbClr val="4D4D4D"/>
                </a:solidFill>
                <a:latin typeface="Arial" charset="0"/>
              </a:rPr>
              <a:t>Paul Machajewski</a:t>
            </a:r>
          </a:p>
          <a:p>
            <a:pPr algn="l"/>
            <a:r>
              <a:rPr lang="en-US" sz="2000" b="1" dirty="0" smtClean="0">
                <a:solidFill>
                  <a:srgbClr val="4D4D4D"/>
                </a:solidFill>
                <a:latin typeface="Arial" charset="0"/>
              </a:rPr>
              <a:t>Channel Maintenance Coordinator</a:t>
            </a:r>
          </a:p>
          <a:p>
            <a:pPr algn="l"/>
            <a:r>
              <a:rPr lang="en-US" sz="2000" b="1" dirty="0" smtClean="0">
                <a:solidFill>
                  <a:srgbClr val="4D4D4D"/>
                </a:solidFill>
                <a:latin typeface="Arial" charset="0"/>
              </a:rPr>
              <a:t>April 26, 2012</a:t>
            </a:r>
            <a:endParaRPr lang="en-US" sz="2000" b="1" dirty="0">
              <a:solidFill>
                <a:srgbClr val="4D4D4D"/>
              </a:solidFill>
              <a:latin typeface="Arial" charset="0"/>
            </a:endParaRPr>
          </a:p>
          <a:p>
            <a:pPr algn="l"/>
            <a:endParaRPr lang="en-US" b="1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725" y="1680613"/>
            <a:ext cx="8003707" cy="4689475"/>
          </a:xfrm>
          <a:prstGeom prst="rect">
            <a:avLst/>
          </a:prstGeom>
        </p:spPr>
        <p:txBody>
          <a:bodyPr/>
          <a:lstStyle>
            <a:lvl1pPr>
              <a:buSzPct val="135000"/>
              <a:defRPr/>
            </a:lvl1pPr>
            <a:lvl2pPr marL="463550" indent="-238125">
              <a:buSzPct val="100000"/>
              <a:buFont typeface="Wingdings" pitchFamily="2" charset="2"/>
              <a:buChar char="§"/>
              <a:tabLst>
                <a:tab pos="463550" algn="l"/>
              </a:tabLst>
              <a:defRPr/>
            </a:lvl2pPr>
            <a:lvl3pPr marL="804863" indent="-228600">
              <a:buClr>
                <a:srgbClr val="008000"/>
              </a:buClr>
              <a:buSzPct val="100000"/>
              <a:buFont typeface="Courier New" pitchFamily="49" charset="0"/>
              <a:buChar char="o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23522"/>
            <a:ext cx="7772400" cy="1210957"/>
          </a:xfrm>
        </p:spPr>
        <p:txBody>
          <a:bodyPr anchor="t"/>
          <a:lstStyle>
            <a:lvl1pPr algn="ctr">
              <a:defRPr sz="3200" b="1" cap="none" baseline="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528413-8FEA-4A04-B6D5-671C9A1FED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18113"/>
            <a:ext cx="8683625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1028" name="Picture 7" descr="USACE_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34350" y="5842000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286500" y="6416675"/>
            <a:ext cx="2606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400" b="1" dirty="0">
                <a:latin typeface="Arial" charset="0"/>
              </a:rPr>
              <a:t>BUILDING STRONG</a:t>
            </a:r>
            <a:r>
              <a:rPr lang="en-US" sz="1400" b="1" baseline="-25000" dirty="0">
                <a:latin typeface="Arial" charset="0"/>
              </a:rPr>
              <a:t>®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 flipH="1">
            <a:off x="457200" y="6373813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4237038" y="6416675"/>
            <a:ext cx="6699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 anchorCtr="1"/>
          <a:lstStyle/>
          <a:p>
            <a:pPr algn="ctr">
              <a:defRPr/>
            </a:pPr>
            <a:fld id="{495402E1-41BA-4A20-AF1C-442D6AD4375C}" type="slidenum">
              <a:rPr lang="en-US" sz="1200">
                <a:latin typeface="Arial" charset="0"/>
              </a:rPr>
              <a:pPr algn="ctr">
                <a:defRPr/>
              </a:pPr>
              <a:t>‹#›</a:t>
            </a:fld>
            <a:endParaRPr lang="en-US" sz="1400" dirty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225425" indent="-225425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76263" indent="-350838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Char char="•"/>
        <a:tabLst>
          <a:tab pos="576263" algn="l"/>
        </a:tabLst>
        <a:defRPr sz="2400">
          <a:solidFill>
            <a:schemeClr val="tx1"/>
          </a:solidFill>
          <a:latin typeface="+mn-lt"/>
        </a:defRPr>
      </a:lvl2pPr>
      <a:lvl3pPr marL="914400" indent="-338138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139825" indent="-22542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>
          <a:solidFill>
            <a:schemeClr val="tx1"/>
          </a:solidFill>
          <a:latin typeface="+mn-lt"/>
        </a:defRPr>
      </a:lvl4pPr>
      <a:lvl5pPr marL="1139825" indent="-22542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 2 Channel Management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003707" cy="5334000"/>
          </a:xfrm>
        </p:spPr>
        <p:txBody>
          <a:bodyPr/>
          <a:lstStyle/>
          <a:p>
            <a:r>
              <a:rPr lang="en-US" dirty="0" smtClean="0"/>
              <a:t>Other Noted </a:t>
            </a:r>
            <a:r>
              <a:rPr lang="en-US" dirty="0" smtClean="0"/>
              <a:t>Issues/Concerns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Gas </a:t>
            </a:r>
            <a:r>
              <a:rPr lang="en-US" dirty="0" smtClean="0"/>
              <a:t>Pipelines Under Channel</a:t>
            </a:r>
          </a:p>
          <a:p>
            <a:pPr lvl="1"/>
            <a:r>
              <a:rPr lang="en-US" dirty="0" smtClean="0"/>
              <a:t>Sewer </a:t>
            </a:r>
            <a:r>
              <a:rPr lang="en-US" dirty="0" smtClean="0"/>
              <a:t>Outfall Adjacent to Channel </a:t>
            </a:r>
          </a:p>
          <a:p>
            <a:pPr lvl="1"/>
            <a:r>
              <a:rPr lang="en-US" dirty="0" smtClean="0"/>
              <a:t>Spring </a:t>
            </a:r>
            <a:r>
              <a:rPr lang="en-US" dirty="0" smtClean="0"/>
              <a:t>Lake</a:t>
            </a:r>
          </a:p>
          <a:p>
            <a:pPr lvl="2"/>
            <a:r>
              <a:rPr lang="en-US" dirty="0" smtClean="0"/>
              <a:t>Alternatives to not increase flows/sedimentation in Spring Lake</a:t>
            </a:r>
          </a:p>
          <a:p>
            <a:pPr lvl="1"/>
            <a:r>
              <a:rPr lang="en-US" dirty="0" smtClean="0"/>
              <a:t>Recreational </a:t>
            </a:r>
            <a:r>
              <a:rPr lang="en-US" dirty="0" smtClean="0"/>
              <a:t>Boating Traffic</a:t>
            </a:r>
          </a:p>
          <a:p>
            <a:pPr lvl="2"/>
            <a:r>
              <a:rPr lang="en-US" dirty="0" smtClean="0"/>
              <a:t>Access to main channel from </a:t>
            </a:r>
            <a:r>
              <a:rPr lang="en-US" dirty="0" err="1" smtClean="0"/>
              <a:t>Mooers</a:t>
            </a:r>
            <a:r>
              <a:rPr lang="en-US" dirty="0" smtClean="0"/>
              <a:t> Lake &amp; Grey Cloud Island</a:t>
            </a:r>
          </a:p>
          <a:p>
            <a:pPr lvl="1"/>
            <a:r>
              <a:rPr lang="en-US" dirty="0" smtClean="0"/>
              <a:t>Private </a:t>
            </a:r>
            <a:r>
              <a:rPr lang="en-US" dirty="0" smtClean="0"/>
              <a:t>Boat Docks</a:t>
            </a:r>
          </a:p>
          <a:p>
            <a:pPr lvl="2"/>
            <a:r>
              <a:rPr lang="en-US" dirty="0" smtClean="0"/>
              <a:t>Along/adjacent to existing main navigation channel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-2667000"/>
            <a:ext cx="7247965" cy="11201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819912"/>
          </a:xfrm>
        </p:spPr>
        <p:txBody>
          <a:bodyPr/>
          <a:lstStyle/>
          <a:p>
            <a:r>
              <a:rPr lang="en-US" dirty="0" smtClean="0"/>
              <a:t>Existing - Conditions</a:t>
            </a:r>
            <a:endParaRPr lang="en-US" dirty="0"/>
          </a:p>
        </p:txBody>
      </p:sp>
      <p:pic>
        <p:nvPicPr>
          <p:cNvPr id="8" name="Content Placeholder 7" descr="Existi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2184" y="875332"/>
            <a:ext cx="8553216" cy="54492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 2 Channel Management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003707" cy="5334000"/>
          </a:xfrm>
        </p:spPr>
        <p:txBody>
          <a:bodyPr/>
          <a:lstStyle/>
          <a:p>
            <a:r>
              <a:rPr lang="en-US" dirty="0" smtClean="0"/>
              <a:t>Alternatives Discussion</a:t>
            </a:r>
          </a:p>
          <a:p>
            <a:pPr lvl="1"/>
            <a:r>
              <a:rPr lang="en-US" dirty="0" smtClean="0"/>
              <a:t>No Action</a:t>
            </a:r>
          </a:p>
          <a:p>
            <a:pPr lvl="2"/>
            <a:r>
              <a:rPr lang="en-US" dirty="0" smtClean="0"/>
              <a:t>Maintain status quo</a:t>
            </a:r>
          </a:p>
          <a:p>
            <a:pPr lvl="2"/>
            <a:r>
              <a:rPr lang="en-US" dirty="0" smtClean="0"/>
              <a:t>Dredge to full authorized dimensions</a:t>
            </a:r>
          </a:p>
          <a:p>
            <a:pPr lvl="1"/>
            <a:r>
              <a:rPr lang="en-US" dirty="0" smtClean="0"/>
              <a:t>Channel Control Structures</a:t>
            </a:r>
          </a:p>
          <a:p>
            <a:pPr lvl="2"/>
            <a:r>
              <a:rPr lang="en-US" dirty="0" smtClean="0"/>
              <a:t>Revetment/linear island along channel</a:t>
            </a:r>
          </a:p>
          <a:p>
            <a:pPr lvl="2"/>
            <a:r>
              <a:rPr lang="en-US" dirty="0" smtClean="0"/>
              <a:t>Modify wing dams</a:t>
            </a:r>
          </a:p>
          <a:p>
            <a:pPr lvl="2"/>
            <a:r>
              <a:rPr lang="en-US" dirty="0" smtClean="0"/>
              <a:t>Rebuild historic Freeborn Island</a:t>
            </a:r>
          </a:p>
          <a:p>
            <a:pPr lvl="1"/>
            <a:r>
              <a:rPr lang="en-US" dirty="0" smtClean="0"/>
              <a:t>Realign the Navigation Channel</a:t>
            </a:r>
          </a:p>
          <a:p>
            <a:pPr lvl="2"/>
            <a:r>
              <a:rPr lang="en-US" dirty="0" smtClean="0"/>
              <a:t>Boulanger Slough</a:t>
            </a:r>
          </a:p>
          <a:p>
            <a:pPr lvl="2"/>
            <a:r>
              <a:rPr lang="en-US" dirty="0" smtClean="0"/>
              <a:t>Nininger Slough</a:t>
            </a:r>
          </a:p>
          <a:p>
            <a:pPr lvl="1"/>
            <a:r>
              <a:rPr lang="en-US" dirty="0" smtClean="0"/>
              <a:t>If Channel Realignment, material placement options?</a:t>
            </a:r>
          </a:p>
          <a:p>
            <a:pPr lvl="2"/>
            <a:r>
              <a:rPr lang="en-US" dirty="0" smtClean="0"/>
              <a:t>Upland placement on Grey Cloud Island</a:t>
            </a:r>
          </a:p>
          <a:p>
            <a:pPr lvl="2"/>
            <a:r>
              <a:rPr lang="en-US" dirty="0" smtClean="0"/>
              <a:t>Habitat Island upstream of LD#2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962400" y="1752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34470" y="0"/>
            <a:ext cx="8875059" cy="6858000"/>
            <a:chOff x="134470" y="0"/>
            <a:chExt cx="8875059" cy="6858000"/>
          </a:xfrm>
        </p:grpSpPr>
        <p:pic>
          <p:nvPicPr>
            <p:cNvPr id="7" name="Picture 6" descr="CONCEPTUAL_LP2_Alternatives28feb1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470" y="0"/>
              <a:ext cx="8875059" cy="6858000"/>
            </a:xfrm>
            <a:prstGeom prst="rect">
              <a:avLst/>
            </a:prstGeom>
          </p:spPr>
        </p:pic>
        <p:pic>
          <p:nvPicPr>
            <p:cNvPr id="8" name="Picture 7" descr="Pool 5A - Polander Is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9213228">
              <a:off x="6941709" y="3657180"/>
              <a:ext cx="523677" cy="67275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828800" y="2209800"/>
            <a:ext cx="9460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/>
              <a:t>Minnesota</a:t>
            </a:r>
          </a:p>
          <a:p>
            <a:r>
              <a:rPr lang="en-US" sz="1200" b="1" dirty="0"/>
              <a:t>River</a:t>
            </a:r>
          </a:p>
          <a:p>
            <a:endParaRPr lang="en-US" sz="1200" b="1" dirty="0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733800" y="2209800"/>
            <a:ext cx="8178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/>
              <a:t>St. Croix</a:t>
            </a:r>
          </a:p>
          <a:p>
            <a:r>
              <a:rPr lang="en-US" sz="1200" b="1" dirty="0"/>
              <a:t>River</a:t>
            </a:r>
          </a:p>
          <a:p>
            <a:endParaRPr lang="en-US" sz="1200" b="1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334000" y="2209800"/>
            <a:ext cx="8018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/>
              <a:t>Cannon </a:t>
            </a:r>
          </a:p>
          <a:p>
            <a:r>
              <a:rPr lang="en-US" sz="1200" b="1" dirty="0"/>
              <a:t>River</a:t>
            </a:r>
          </a:p>
          <a:p>
            <a:endParaRPr lang="en-US" sz="1200" b="1" dirty="0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2514600" y="2743200"/>
            <a:ext cx="304800" cy="685800"/>
          </a:xfrm>
          <a:prstGeom prst="line">
            <a:avLst/>
          </a:prstGeom>
          <a:noFill/>
          <a:ln w="158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4" name="Text Box 9"/>
          <p:cNvSpPr txBox="1">
            <a:spLocks noChangeArrowheads="1"/>
          </p:cNvSpPr>
          <p:nvPr/>
        </p:nvSpPr>
        <p:spPr bwMode="auto">
          <a:xfrm rot="3900000">
            <a:off x="2698933" y="4866889"/>
            <a:ext cx="17347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err="1"/>
              <a:t>Minn</a:t>
            </a:r>
            <a:r>
              <a:rPr lang="en-US" sz="1200" b="1" dirty="0"/>
              <a:t> River Dredging </a:t>
            </a:r>
          </a:p>
        </p:txBody>
      </p:sp>
      <p:sp>
        <p:nvSpPr>
          <p:cNvPr id="2055" name="Text Box 10"/>
          <p:cNvSpPr txBox="1">
            <a:spLocks noChangeArrowheads="1"/>
          </p:cNvSpPr>
          <p:nvPr/>
        </p:nvSpPr>
        <p:spPr bwMode="auto">
          <a:xfrm rot="3900000">
            <a:off x="3796878" y="4803389"/>
            <a:ext cx="13676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/>
              <a:t>Pool 2 </a:t>
            </a:r>
            <a:r>
              <a:rPr lang="en-US" sz="1200" b="1" dirty="0" smtClean="0"/>
              <a:t>Dredging</a:t>
            </a:r>
            <a:endParaRPr lang="en-US" sz="1200" b="1" dirty="0"/>
          </a:p>
        </p:txBody>
      </p:sp>
      <p:sp>
        <p:nvSpPr>
          <p:cNvPr id="2056" name="Text Box 11"/>
          <p:cNvSpPr txBox="1">
            <a:spLocks noChangeArrowheads="1"/>
          </p:cNvSpPr>
          <p:nvPr/>
        </p:nvSpPr>
        <p:spPr bwMode="auto">
          <a:xfrm rot="3900000">
            <a:off x="4863678" y="4765289"/>
            <a:ext cx="13676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/>
              <a:t>Pool 3 </a:t>
            </a:r>
            <a:r>
              <a:rPr lang="en-US" sz="1200" b="1" dirty="0" smtClean="0"/>
              <a:t>Dredging</a:t>
            </a:r>
            <a:endParaRPr lang="en-US" sz="1200" b="1" dirty="0"/>
          </a:p>
        </p:txBody>
      </p:sp>
      <p:sp>
        <p:nvSpPr>
          <p:cNvPr id="2057" name="Text Box 12"/>
          <p:cNvSpPr txBox="1">
            <a:spLocks noChangeArrowheads="1"/>
          </p:cNvSpPr>
          <p:nvPr/>
        </p:nvSpPr>
        <p:spPr bwMode="auto">
          <a:xfrm rot="3900000">
            <a:off x="6147197" y="4961345"/>
            <a:ext cx="18549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/>
              <a:t>Upper Pool 4 </a:t>
            </a:r>
            <a:r>
              <a:rPr lang="en-US" sz="1200" b="1" dirty="0" smtClean="0"/>
              <a:t>Dredging</a:t>
            </a:r>
            <a:endParaRPr lang="en-US" sz="1200" b="1" dirty="0"/>
          </a:p>
        </p:txBody>
      </p:sp>
      <p:sp>
        <p:nvSpPr>
          <p:cNvPr id="2058" name="Line 20"/>
          <p:cNvSpPr>
            <a:spLocks noChangeShapeType="1"/>
          </p:cNvSpPr>
          <p:nvPr/>
        </p:nvSpPr>
        <p:spPr bwMode="auto">
          <a:xfrm>
            <a:off x="1447800" y="3505200"/>
            <a:ext cx="54102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9" name="Line 22"/>
          <p:cNvSpPr>
            <a:spLocks noChangeShapeType="1"/>
          </p:cNvSpPr>
          <p:nvPr/>
        </p:nvSpPr>
        <p:spPr bwMode="auto">
          <a:xfrm>
            <a:off x="5638800" y="2743200"/>
            <a:ext cx="304800" cy="685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0" name="Line 23"/>
          <p:cNvSpPr>
            <a:spLocks noChangeShapeType="1"/>
          </p:cNvSpPr>
          <p:nvPr/>
        </p:nvSpPr>
        <p:spPr bwMode="auto">
          <a:xfrm>
            <a:off x="2049463" y="3575050"/>
            <a:ext cx="304800" cy="68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1" name="Line 24"/>
          <p:cNvSpPr>
            <a:spLocks noChangeShapeType="1"/>
          </p:cNvSpPr>
          <p:nvPr/>
        </p:nvSpPr>
        <p:spPr bwMode="auto">
          <a:xfrm>
            <a:off x="2895600" y="35814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2" name="Line 25"/>
          <p:cNvSpPr>
            <a:spLocks noChangeShapeType="1"/>
          </p:cNvSpPr>
          <p:nvPr/>
        </p:nvSpPr>
        <p:spPr bwMode="auto">
          <a:xfrm>
            <a:off x="4191000" y="35814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3" name="Line 26"/>
          <p:cNvSpPr>
            <a:spLocks noChangeShapeType="1"/>
          </p:cNvSpPr>
          <p:nvPr/>
        </p:nvSpPr>
        <p:spPr bwMode="auto">
          <a:xfrm>
            <a:off x="5257800" y="35814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4" name="Line 27"/>
          <p:cNvSpPr>
            <a:spLocks noChangeShapeType="1"/>
          </p:cNvSpPr>
          <p:nvPr/>
        </p:nvSpPr>
        <p:spPr bwMode="auto">
          <a:xfrm>
            <a:off x="6102350" y="3533775"/>
            <a:ext cx="3048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5" name="Text Box 29"/>
          <p:cNvSpPr txBox="1">
            <a:spLocks noChangeArrowheads="1"/>
          </p:cNvSpPr>
          <p:nvPr/>
        </p:nvSpPr>
        <p:spPr bwMode="auto">
          <a:xfrm>
            <a:off x="7451725" y="3276600"/>
            <a:ext cx="17233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/>
              <a:t>To GR 2 (Lake Pepin)</a:t>
            </a:r>
          </a:p>
          <a:p>
            <a:endParaRPr lang="en-US" sz="1200" b="1" dirty="0"/>
          </a:p>
        </p:txBody>
      </p:sp>
      <p:sp>
        <p:nvSpPr>
          <p:cNvPr id="2066" name="Text Box 30"/>
          <p:cNvSpPr txBox="1">
            <a:spLocks noChangeArrowheads="1"/>
          </p:cNvSpPr>
          <p:nvPr/>
        </p:nvSpPr>
        <p:spPr bwMode="auto">
          <a:xfrm>
            <a:off x="1219200" y="381000"/>
            <a:ext cx="71389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Geomorphic Reach 1 Bed Material Sources and Sinks</a:t>
            </a:r>
          </a:p>
          <a:p>
            <a:r>
              <a:rPr lang="en-US" sz="1600" b="1"/>
              <a:t>Sources of sediment include Bed Material Load at Anoka and Tributary Inflows</a:t>
            </a:r>
          </a:p>
          <a:p>
            <a:r>
              <a:rPr lang="en-US" sz="1600" b="1"/>
              <a:t>Sinks include Dredging and Backwater Deposition</a:t>
            </a:r>
          </a:p>
        </p:txBody>
      </p:sp>
      <p:sp>
        <p:nvSpPr>
          <p:cNvPr id="2068" name="Text Box 32"/>
          <p:cNvSpPr txBox="1">
            <a:spLocks noChangeArrowheads="1"/>
          </p:cNvSpPr>
          <p:nvPr/>
        </p:nvSpPr>
        <p:spPr bwMode="auto">
          <a:xfrm>
            <a:off x="3505200" y="6096000"/>
            <a:ext cx="7312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u="sng" dirty="0" smtClean="0"/>
              <a:t>Sinks</a:t>
            </a:r>
            <a:endParaRPr lang="en-US" sz="1600" b="1" u="sng" dirty="0"/>
          </a:p>
        </p:txBody>
      </p:sp>
      <p:sp>
        <p:nvSpPr>
          <p:cNvPr id="2069" name="Text Box 33"/>
          <p:cNvSpPr txBox="1">
            <a:spLocks noChangeArrowheads="1"/>
          </p:cNvSpPr>
          <p:nvPr/>
        </p:nvSpPr>
        <p:spPr bwMode="auto">
          <a:xfrm>
            <a:off x="152400" y="3352800"/>
            <a:ext cx="8354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/>
              <a:t>U/S </a:t>
            </a:r>
          </a:p>
          <a:p>
            <a:r>
              <a:rPr lang="en-US" sz="1200" b="1" dirty="0" err="1" smtClean="0"/>
              <a:t>Mpls</a:t>
            </a:r>
            <a:r>
              <a:rPr lang="en-US" sz="1200" b="1" dirty="0" smtClean="0"/>
              <a:t>/</a:t>
            </a:r>
            <a:r>
              <a:rPr lang="en-US" sz="1200" b="1" dirty="0" err="1" smtClean="0"/>
              <a:t>StP</a:t>
            </a:r>
            <a:endParaRPr lang="en-US" sz="1200" b="1" dirty="0"/>
          </a:p>
          <a:p>
            <a:endParaRPr lang="en-US" sz="1200" b="1" dirty="0"/>
          </a:p>
        </p:txBody>
      </p:sp>
      <p:sp>
        <p:nvSpPr>
          <p:cNvPr id="2070" name="Line 35"/>
          <p:cNvSpPr>
            <a:spLocks noChangeShapeType="1"/>
          </p:cNvSpPr>
          <p:nvPr/>
        </p:nvSpPr>
        <p:spPr bwMode="auto">
          <a:xfrm>
            <a:off x="762000" y="3505200"/>
            <a:ext cx="533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71" name="Text Box 36"/>
          <p:cNvSpPr txBox="1">
            <a:spLocks noChangeArrowheads="1"/>
          </p:cNvSpPr>
          <p:nvPr/>
        </p:nvSpPr>
        <p:spPr bwMode="auto">
          <a:xfrm rot="3900000">
            <a:off x="1936843" y="4879331"/>
            <a:ext cx="1917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 b="1" dirty="0"/>
          </a:p>
          <a:p>
            <a:r>
              <a:rPr lang="en-US" sz="1200" b="1" dirty="0"/>
              <a:t>Dredging u/s of </a:t>
            </a:r>
            <a:r>
              <a:rPr lang="en-US" sz="1200" b="1" dirty="0" err="1"/>
              <a:t>Minn</a:t>
            </a:r>
            <a:r>
              <a:rPr lang="en-US" sz="1200" b="1" dirty="0"/>
              <a:t> R </a:t>
            </a:r>
          </a:p>
        </p:txBody>
      </p:sp>
      <p:sp>
        <p:nvSpPr>
          <p:cNvPr id="2072" name="Line 37"/>
          <p:cNvSpPr>
            <a:spLocks noChangeShapeType="1"/>
          </p:cNvSpPr>
          <p:nvPr/>
        </p:nvSpPr>
        <p:spPr bwMode="auto">
          <a:xfrm>
            <a:off x="3886200" y="3581400"/>
            <a:ext cx="304800" cy="685800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73" name="Text Box 38"/>
          <p:cNvSpPr txBox="1">
            <a:spLocks noChangeArrowheads="1"/>
          </p:cNvSpPr>
          <p:nvPr/>
        </p:nvSpPr>
        <p:spPr bwMode="auto">
          <a:xfrm rot="3900000">
            <a:off x="3967884" y="4953408"/>
            <a:ext cx="178766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/>
              <a:t>Pool 2 BW </a:t>
            </a:r>
            <a:r>
              <a:rPr lang="en-US" sz="1200" b="1" dirty="0" smtClean="0"/>
              <a:t>Deposition</a:t>
            </a:r>
            <a:endParaRPr lang="en-US" sz="1200" b="1" dirty="0"/>
          </a:p>
        </p:txBody>
      </p:sp>
      <p:sp>
        <p:nvSpPr>
          <p:cNvPr id="2074" name="Text Box 39"/>
          <p:cNvSpPr txBox="1">
            <a:spLocks noChangeArrowheads="1"/>
          </p:cNvSpPr>
          <p:nvPr/>
        </p:nvSpPr>
        <p:spPr bwMode="auto">
          <a:xfrm rot="3900000">
            <a:off x="5034684" y="4953408"/>
            <a:ext cx="178766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/>
              <a:t>Pool 3 BW </a:t>
            </a:r>
            <a:r>
              <a:rPr lang="en-US" sz="1200" b="1" dirty="0" smtClean="0"/>
              <a:t>Deposition</a:t>
            </a:r>
            <a:endParaRPr lang="en-US" sz="1200" b="1" dirty="0"/>
          </a:p>
        </p:txBody>
      </p:sp>
      <p:sp>
        <p:nvSpPr>
          <p:cNvPr id="2075" name="Line 40"/>
          <p:cNvSpPr>
            <a:spLocks noChangeShapeType="1"/>
          </p:cNvSpPr>
          <p:nvPr/>
        </p:nvSpPr>
        <p:spPr bwMode="auto">
          <a:xfrm>
            <a:off x="4953000" y="35814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76" name="Text Box 41"/>
          <p:cNvSpPr txBox="1">
            <a:spLocks noChangeArrowheads="1"/>
          </p:cNvSpPr>
          <p:nvPr/>
        </p:nvSpPr>
        <p:spPr bwMode="auto">
          <a:xfrm rot="3900000">
            <a:off x="5711778" y="5132001"/>
            <a:ext cx="22749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/>
              <a:t>Upper Pool 4 BW </a:t>
            </a:r>
            <a:r>
              <a:rPr lang="en-US" sz="1200" b="1" dirty="0" smtClean="0"/>
              <a:t>Deposition</a:t>
            </a:r>
            <a:endParaRPr lang="en-US" sz="1200" b="1" dirty="0"/>
          </a:p>
        </p:txBody>
      </p:sp>
      <p:sp>
        <p:nvSpPr>
          <p:cNvPr id="2077" name="Line 42"/>
          <p:cNvSpPr>
            <a:spLocks noChangeShapeType="1"/>
          </p:cNvSpPr>
          <p:nvPr/>
        </p:nvSpPr>
        <p:spPr bwMode="auto">
          <a:xfrm>
            <a:off x="6403975" y="3551238"/>
            <a:ext cx="3048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78" name="Line 43"/>
          <p:cNvSpPr>
            <a:spLocks noChangeShapeType="1"/>
          </p:cNvSpPr>
          <p:nvPr/>
        </p:nvSpPr>
        <p:spPr bwMode="auto">
          <a:xfrm>
            <a:off x="6934200" y="3505200"/>
            <a:ext cx="5334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79" name="Text Box 44"/>
          <p:cNvSpPr txBox="1">
            <a:spLocks noChangeArrowheads="1"/>
          </p:cNvSpPr>
          <p:nvPr/>
        </p:nvSpPr>
        <p:spPr bwMode="auto">
          <a:xfrm>
            <a:off x="4495800" y="2209800"/>
            <a:ext cx="9215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/>
              <a:t>Vermillion</a:t>
            </a:r>
          </a:p>
          <a:p>
            <a:r>
              <a:rPr lang="en-US" sz="1200" b="1" dirty="0"/>
              <a:t>River</a:t>
            </a:r>
          </a:p>
          <a:p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 2 Channel Management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003707" cy="5334000"/>
          </a:xfrm>
        </p:spPr>
        <p:txBody>
          <a:bodyPr/>
          <a:lstStyle/>
          <a:p>
            <a:r>
              <a:rPr lang="en-US" dirty="0" smtClean="0"/>
              <a:t>Alternatives Discussion </a:t>
            </a:r>
          </a:p>
          <a:p>
            <a:pPr lvl="1"/>
            <a:r>
              <a:rPr lang="en-US" dirty="0" smtClean="0"/>
              <a:t>No Action</a:t>
            </a:r>
          </a:p>
          <a:p>
            <a:pPr lvl="2"/>
            <a:r>
              <a:rPr lang="en-US" dirty="0" smtClean="0"/>
              <a:t>Maintain status quo</a:t>
            </a:r>
          </a:p>
          <a:p>
            <a:pPr lvl="3"/>
            <a:r>
              <a:rPr lang="en-US" dirty="0" smtClean="0"/>
              <a:t>Dredge as resources dictate</a:t>
            </a:r>
          </a:p>
          <a:p>
            <a:pPr lvl="5"/>
            <a:r>
              <a:rPr lang="en-US" dirty="0" smtClean="0"/>
              <a:t>Equipment availability</a:t>
            </a:r>
          </a:p>
          <a:p>
            <a:pPr lvl="6"/>
            <a:r>
              <a:rPr lang="en-US" dirty="0" smtClean="0"/>
              <a:t>Pool 2 </a:t>
            </a:r>
            <a:r>
              <a:rPr lang="en-US" dirty="0" err="1" smtClean="0"/>
              <a:t>vs</a:t>
            </a:r>
            <a:r>
              <a:rPr lang="en-US" dirty="0" smtClean="0"/>
              <a:t> rest of MVP</a:t>
            </a:r>
          </a:p>
          <a:p>
            <a:pPr lvl="5"/>
            <a:r>
              <a:rPr lang="en-US" dirty="0" smtClean="0"/>
              <a:t>Placement site availability</a:t>
            </a:r>
          </a:p>
          <a:p>
            <a:pPr lvl="6"/>
            <a:r>
              <a:rPr lang="en-US" dirty="0" smtClean="0"/>
              <a:t>Make up of material</a:t>
            </a:r>
          </a:p>
          <a:p>
            <a:pPr lvl="2"/>
            <a:endParaRPr lang="en-US" dirty="0" smtClean="0"/>
          </a:p>
          <a:p>
            <a:pPr lvl="3"/>
            <a:r>
              <a:rPr lang="en-US" dirty="0" smtClean="0"/>
              <a:t>Dredge to full authorized dimensions</a:t>
            </a:r>
          </a:p>
          <a:p>
            <a:pPr lvl="5"/>
            <a:r>
              <a:rPr lang="en-US" dirty="0" smtClean="0"/>
              <a:t>Equipment availability</a:t>
            </a:r>
          </a:p>
          <a:p>
            <a:pPr lvl="6"/>
            <a:r>
              <a:rPr lang="en-US" dirty="0" smtClean="0"/>
              <a:t>Pool 2 </a:t>
            </a:r>
            <a:r>
              <a:rPr lang="en-US" dirty="0" err="1" smtClean="0"/>
              <a:t>vs</a:t>
            </a:r>
            <a:r>
              <a:rPr lang="en-US" dirty="0" smtClean="0"/>
              <a:t> rest of MVP</a:t>
            </a:r>
          </a:p>
          <a:p>
            <a:pPr lvl="5"/>
            <a:r>
              <a:rPr lang="en-US" dirty="0" smtClean="0"/>
              <a:t>Placement site availability</a:t>
            </a:r>
          </a:p>
          <a:p>
            <a:pPr lvl="6"/>
            <a:r>
              <a:rPr lang="en-US" dirty="0" smtClean="0"/>
              <a:t>Additional Real Estate action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 2 Channel Management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003707" cy="5334000"/>
          </a:xfrm>
        </p:spPr>
        <p:txBody>
          <a:bodyPr/>
          <a:lstStyle/>
          <a:p>
            <a:r>
              <a:rPr lang="en-US" dirty="0" smtClean="0"/>
              <a:t>Alternatives Discussion</a:t>
            </a:r>
          </a:p>
          <a:p>
            <a:pPr lvl="1"/>
            <a:r>
              <a:rPr lang="en-US" dirty="0" smtClean="0"/>
              <a:t>Channel Control Structures</a:t>
            </a:r>
          </a:p>
          <a:p>
            <a:pPr lvl="2"/>
            <a:r>
              <a:rPr lang="en-US" dirty="0" smtClean="0"/>
              <a:t>Modify wing dams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Wing Dam Modifications Alternative</a:t>
            </a:r>
            <a:endParaRPr lang="en-US" dirty="0"/>
          </a:p>
        </p:txBody>
      </p:sp>
      <p:pic>
        <p:nvPicPr>
          <p:cNvPr id="4" name="Content Placeholder 3" descr="ChangeWingdamdikes"/>
          <p:cNvPicPr>
            <a:picLocks noGrp="1"/>
          </p:cNvPicPr>
          <p:nvPr>
            <p:ph idx="1"/>
          </p:nvPr>
        </p:nvPicPr>
        <p:blipFill>
          <a:blip r:embed="rId2" cstate="print"/>
          <a:srcRect l="1575" t="30185" b="28503"/>
          <a:stretch>
            <a:fillRect/>
          </a:stretch>
        </p:blipFill>
        <p:spPr bwMode="auto">
          <a:xfrm>
            <a:off x="457200" y="2834550"/>
            <a:ext cx="8229600" cy="25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33400" y="12192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Modify Wing Dams</a:t>
            </a:r>
          </a:p>
          <a:p>
            <a:pPr lvl="1"/>
            <a:r>
              <a:rPr lang="en-US" dirty="0" smtClean="0"/>
              <a:t>Attempt to make existing channel more efficient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 2 Channel Management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003707" cy="5334000"/>
          </a:xfrm>
        </p:spPr>
        <p:txBody>
          <a:bodyPr/>
          <a:lstStyle/>
          <a:p>
            <a:r>
              <a:rPr lang="en-US" dirty="0" smtClean="0"/>
              <a:t>Alternatives Discussion</a:t>
            </a:r>
          </a:p>
          <a:p>
            <a:pPr lvl="1"/>
            <a:r>
              <a:rPr lang="en-US" dirty="0" smtClean="0"/>
              <a:t>Channel Control Structures</a:t>
            </a:r>
          </a:p>
          <a:p>
            <a:pPr lvl="2"/>
            <a:r>
              <a:rPr lang="en-US" dirty="0" smtClean="0"/>
              <a:t>Revetment/linear island along channel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0" y="163968"/>
            <a:ext cx="7620000" cy="6046353"/>
            <a:chOff x="457200" y="163968"/>
            <a:chExt cx="7620000" cy="6046353"/>
          </a:xfrm>
        </p:grpSpPr>
        <p:pic>
          <p:nvPicPr>
            <p:cNvPr id="2" name="Picture 1" descr="P2 CMS - Relation to Metro Area Map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163968"/>
              <a:ext cx="7620000" cy="6046353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5715000" y="4343400"/>
              <a:ext cx="1143000" cy="1066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Pool 2 Channel Management Study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893" y="1295400"/>
            <a:ext cx="8003707" cy="4689475"/>
          </a:xfrm>
        </p:spPr>
        <p:txBody>
          <a:bodyPr>
            <a:normAutofit fontScale="85000" lnSpcReduction="10000"/>
          </a:bodyPr>
          <a:lstStyle/>
          <a:p>
            <a:r>
              <a:rPr lang="en-US" sz="3100" b="0" dirty="0" smtClean="0"/>
              <a:t>Islands/Rock Mound elevation = 688.0 (+ 1.4’ LCP).</a:t>
            </a:r>
          </a:p>
          <a:p>
            <a:r>
              <a:rPr lang="en-US" sz="3100" b="0" dirty="0" smtClean="0"/>
              <a:t>Effects</a:t>
            </a:r>
          </a:p>
          <a:p>
            <a:pPr lvl="1"/>
            <a:r>
              <a:rPr lang="en-US" sz="3100" dirty="0" smtClean="0"/>
              <a:t>More flow in main channel until dam goes ‘out of control’.</a:t>
            </a:r>
          </a:p>
          <a:p>
            <a:pPr lvl="1"/>
            <a:r>
              <a:rPr lang="en-US" sz="3100" b="0" dirty="0" smtClean="0"/>
              <a:t>More Flow in Nininger Slough</a:t>
            </a:r>
          </a:p>
          <a:p>
            <a:pPr lvl="1"/>
            <a:r>
              <a:rPr lang="en-US" sz="3100" b="0" dirty="0" smtClean="0"/>
              <a:t>Higher velocities Spring Lake Outlet.  Uncertain if Inflow to Spring Lake is higher.</a:t>
            </a:r>
          </a:p>
          <a:p>
            <a:pPr lvl="1"/>
            <a:r>
              <a:rPr lang="en-US" sz="3100" b="0" dirty="0" smtClean="0"/>
              <a:t>100yr (150,000cfs) stage increase of about 0.025 at Spring Lake and 0.013 at Upper end of Model.</a:t>
            </a:r>
          </a:p>
          <a:p>
            <a:pPr lvl="1"/>
            <a:r>
              <a:rPr lang="en-US" sz="3100" b="0" dirty="0" smtClean="0"/>
              <a:t>0.007 ft at St. Paul.</a:t>
            </a:r>
          </a:p>
          <a:p>
            <a:pPr>
              <a:buNone/>
            </a:pPr>
            <a:endParaRPr lang="en-US" sz="3100" b="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Islands/Rock Mound Locations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2354" y="1935163"/>
            <a:ext cx="6599291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 2 Channel Management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003707" cy="5334000"/>
          </a:xfrm>
        </p:spPr>
        <p:txBody>
          <a:bodyPr/>
          <a:lstStyle/>
          <a:p>
            <a:r>
              <a:rPr lang="en-US" dirty="0" smtClean="0"/>
              <a:t>Alternatives Discussion</a:t>
            </a:r>
          </a:p>
          <a:p>
            <a:pPr lvl="1"/>
            <a:r>
              <a:rPr lang="en-US" dirty="0" smtClean="0"/>
              <a:t>Channel Control Structures</a:t>
            </a:r>
          </a:p>
          <a:p>
            <a:pPr lvl="2"/>
            <a:r>
              <a:rPr lang="en-US" dirty="0" smtClean="0"/>
              <a:t>Rebuild historic Freeborn Island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962400" y="1752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2" name="Group 5"/>
          <p:cNvGrpSpPr/>
          <p:nvPr/>
        </p:nvGrpSpPr>
        <p:grpSpPr>
          <a:xfrm>
            <a:off x="134470" y="0"/>
            <a:ext cx="8875059" cy="6858000"/>
            <a:chOff x="134470" y="0"/>
            <a:chExt cx="8875059" cy="6858000"/>
          </a:xfrm>
        </p:grpSpPr>
        <p:pic>
          <p:nvPicPr>
            <p:cNvPr id="7" name="Picture 6" descr="CONCEPTUAL_LP2_Alternatives28feb1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470" y="0"/>
              <a:ext cx="8875059" cy="6858000"/>
            </a:xfrm>
            <a:prstGeom prst="rect">
              <a:avLst/>
            </a:prstGeom>
          </p:spPr>
        </p:pic>
        <p:pic>
          <p:nvPicPr>
            <p:cNvPr id="8" name="Picture 7" descr="Pool 5A - Polander Is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9213228">
              <a:off x="6941709" y="3657180"/>
              <a:ext cx="523677" cy="67275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 2 Channel Management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003707" cy="5257800"/>
          </a:xfrm>
        </p:spPr>
        <p:txBody>
          <a:bodyPr/>
          <a:lstStyle/>
          <a:p>
            <a:r>
              <a:rPr lang="en-US" dirty="0" smtClean="0"/>
              <a:t>Boulanger Slough</a:t>
            </a:r>
          </a:p>
          <a:p>
            <a:pPr lvl="1"/>
            <a:r>
              <a:rPr lang="en-US" dirty="0" smtClean="0"/>
              <a:t>Eliminate near 90-degree bend in river.</a:t>
            </a:r>
          </a:p>
          <a:p>
            <a:pPr lvl="2"/>
            <a:r>
              <a:rPr lang="en-US" dirty="0" smtClean="0"/>
              <a:t>River Mile 818 to 820.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962400" y="1752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052" name="Picture 4" descr="map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-2743200"/>
            <a:ext cx="7297181" cy="11277600"/>
          </a:xfrm>
          <a:prstGeom prst="rect">
            <a:avLst/>
          </a:prstGeom>
          <a:noFill/>
        </p:spPr>
      </p:pic>
      <p:grpSp>
        <p:nvGrpSpPr>
          <p:cNvPr id="2" name="Group 8"/>
          <p:cNvGrpSpPr/>
          <p:nvPr/>
        </p:nvGrpSpPr>
        <p:grpSpPr>
          <a:xfrm>
            <a:off x="2743200" y="2743200"/>
            <a:ext cx="3124200" cy="1889125"/>
            <a:chOff x="2362200" y="985838"/>
            <a:chExt cx="3124200" cy="1889125"/>
          </a:xfrm>
        </p:grpSpPr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 rot="2767544">
              <a:off x="4172744" y="1842294"/>
              <a:ext cx="1889125" cy="176213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2362200" y="1905000"/>
              <a:ext cx="2171700" cy="60642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/>
                <a:t>Approximate Channel</a:t>
              </a:r>
            </a:p>
            <a:p>
              <a:r>
                <a:rPr lang="en-US" sz="1600" dirty="0"/>
                <a:t>Realignment Location</a:t>
              </a:r>
            </a:p>
          </p:txBody>
        </p:sp>
        <p:sp>
          <p:nvSpPr>
            <p:cNvPr id="2057" name="Line 9"/>
            <p:cNvSpPr>
              <a:spLocks noChangeShapeType="1"/>
            </p:cNvSpPr>
            <p:nvPr/>
          </p:nvSpPr>
          <p:spPr bwMode="auto">
            <a:xfrm flipV="1">
              <a:off x="4495800" y="1371600"/>
              <a:ext cx="152400" cy="5334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Line 10"/>
            <p:cNvSpPr>
              <a:spLocks noChangeShapeType="1"/>
            </p:cNvSpPr>
            <p:nvPr/>
          </p:nvSpPr>
          <p:spPr bwMode="auto">
            <a:xfrm flipV="1">
              <a:off x="4495800" y="2286000"/>
              <a:ext cx="9906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Line 11"/>
            <p:cNvSpPr>
              <a:spLocks noChangeShapeType="1"/>
            </p:cNvSpPr>
            <p:nvPr/>
          </p:nvSpPr>
          <p:spPr bwMode="auto">
            <a:xfrm flipV="1">
              <a:off x="4495800" y="1828800"/>
              <a:ext cx="457200" cy="3048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962400" y="1752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1" name="Picture 10" descr="Historic Boulang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3584" y="937260"/>
            <a:ext cx="6656832" cy="498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962400" y="1752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4" name="Picture 3" descr="Existing Bathy Inf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876800" y="-457200"/>
            <a:ext cx="15578132" cy="784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 2 Channel Realignment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003707" cy="5257800"/>
          </a:xfrm>
        </p:spPr>
        <p:txBody>
          <a:bodyPr/>
          <a:lstStyle/>
          <a:p>
            <a:r>
              <a:rPr lang="en-US" dirty="0" smtClean="0"/>
              <a:t>Boulanger Slough</a:t>
            </a:r>
          </a:p>
          <a:p>
            <a:pPr lvl="1"/>
            <a:r>
              <a:rPr lang="en-US" dirty="0" smtClean="0"/>
              <a:t>Eliminate near 90-degree bend in navigation.</a:t>
            </a:r>
          </a:p>
          <a:p>
            <a:pPr lvl="2"/>
            <a:r>
              <a:rPr lang="en-US" dirty="0" smtClean="0"/>
              <a:t>River Mile 818 to 820.</a:t>
            </a:r>
          </a:p>
          <a:p>
            <a:pPr lvl="1"/>
            <a:r>
              <a:rPr lang="en-US" dirty="0" smtClean="0"/>
              <a:t>Issues</a:t>
            </a:r>
          </a:p>
          <a:p>
            <a:pPr lvl="2"/>
            <a:r>
              <a:rPr lang="en-US" dirty="0" smtClean="0"/>
              <a:t>Northern Natural Gas Pipelines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962400" y="1752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5" name="Picture 4" descr="NNG River Map Aerial Only Mississippi X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3235" y="0"/>
            <a:ext cx="443752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-2667000"/>
            <a:ext cx="7247965" cy="1120140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286000" y="1066800"/>
            <a:ext cx="5486400" cy="495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 2 Channel Realignment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003707" cy="5257800"/>
          </a:xfrm>
        </p:spPr>
        <p:txBody>
          <a:bodyPr/>
          <a:lstStyle/>
          <a:p>
            <a:pPr lvl="1"/>
            <a:r>
              <a:rPr lang="en-US" dirty="0" smtClean="0"/>
              <a:t>Northern Natural Gas Pipe Lines</a:t>
            </a:r>
          </a:p>
          <a:p>
            <a:pPr lvl="2"/>
            <a:r>
              <a:rPr lang="en-US" dirty="0" smtClean="0"/>
              <a:t>Dredge to 12’ below LCP</a:t>
            </a:r>
          </a:p>
          <a:p>
            <a:pPr lvl="2"/>
            <a:r>
              <a:rPr lang="en-US" dirty="0" smtClean="0"/>
              <a:t>Pipelines ~21 - 22’ below LCP</a:t>
            </a:r>
          </a:p>
          <a:p>
            <a:pPr lvl="2"/>
            <a:r>
              <a:rPr lang="en-US" dirty="0" smtClean="0"/>
              <a:t>~10’ clearance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 2 Channel Realignment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003707" cy="5257800"/>
          </a:xfrm>
        </p:spPr>
        <p:txBody>
          <a:bodyPr/>
          <a:lstStyle/>
          <a:p>
            <a:r>
              <a:rPr lang="en-US" dirty="0" smtClean="0"/>
              <a:t>Realignment @ Boulanger Slough</a:t>
            </a:r>
          </a:p>
          <a:p>
            <a:pPr lvl="1"/>
            <a:r>
              <a:rPr lang="en-US" dirty="0" smtClean="0"/>
              <a:t>Hydraulics</a:t>
            </a:r>
          </a:p>
          <a:p>
            <a:pPr lvl="3"/>
            <a:r>
              <a:rPr lang="en-US" dirty="0" smtClean="0"/>
              <a:t>Use of Boulanger Slough as main navigation channel</a:t>
            </a:r>
          </a:p>
          <a:p>
            <a:pPr lvl="1"/>
            <a:r>
              <a:rPr lang="en-US" dirty="0" smtClean="0"/>
              <a:t>Wing dams rebuilt</a:t>
            </a:r>
          </a:p>
          <a:p>
            <a:pPr lvl="1"/>
            <a:r>
              <a:rPr lang="en-US" dirty="0" smtClean="0"/>
              <a:t>Notched closure across existing channel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191512"/>
          </a:xfrm>
        </p:spPr>
        <p:txBody>
          <a:bodyPr>
            <a:noAutofit/>
          </a:bodyPr>
          <a:lstStyle/>
          <a:p>
            <a:r>
              <a:rPr lang="en-US" sz="2800" dirty="0" smtClean="0"/>
              <a:t>Expected long-term conditions with the Boulanger Slough channel realignment.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78116"/>
            <a:ext cx="8229600" cy="210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30416" y="304800"/>
            <a:ext cx="7827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Pool 2 Channel Realignment Study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 2 Channel Realignment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003707" cy="5257800"/>
          </a:xfrm>
        </p:spPr>
        <p:txBody>
          <a:bodyPr/>
          <a:lstStyle/>
          <a:p>
            <a:r>
              <a:rPr lang="en-US" dirty="0" smtClean="0"/>
              <a:t>Realignment @ Boulanger Slough</a:t>
            </a:r>
          </a:p>
          <a:p>
            <a:pPr lvl="1"/>
            <a:r>
              <a:rPr lang="en-US" dirty="0" smtClean="0"/>
              <a:t>Hydraulic Model Results</a:t>
            </a:r>
          </a:p>
          <a:p>
            <a:pPr lvl="2"/>
            <a:r>
              <a:rPr lang="en-US" dirty="0" smtClean="0"/>
              <a:t>Need to dredge ~450,000cy of material (330’W x 6600’L)</a:t>
            </a:r>
          </a:p>
          <a:p>
            <a:pPr lvl="2"/>
            <a:r>
              <a:rPr lang="en-US" dirty="0" smtClean="0"/>
              <a:t>Channel control structure alternatives</a:t>
            </a:r>
          </a:p>
          <a:p>
            <a:pPr lvl="4"/>
            <a:r>
              <a:rPr lang="en-US" dirty="0" smtClean="0"/>
              <a:t>Add closure to block off existing channel</a:t>
            </a:r>
          </a:p>
          <a:p>
            <a:pPr lvl="4"/>
            <a:r>
              <a:rPr lang="en-US" dirty="0" smtClean="0"/>
              <a:t>Add/modify wing dams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 2 Channel Realignment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003707" cy="5257800"/>
          </a:xfrm>
        </p:spPr>
        <p:txBody>
          <a:bodyPr/>
          <a:lstStyle/>
          <a:p>
            <a:r>
              <a:rPr lang="en-US" dirty="0" smtClean="0"/>
              <a:t>Nininger Slough</a:t>
            </a:r>
          </a:p>
          <a:p>
            <a:pPr lvl="1"/>
            <a:r>
              <a:rPr lang="en-US" dirty="0" smtClean="0"/>
              <a:t>Eliminate near 90-degree bend in navigation channel.</a:t>
            </a:r>
          </a:p>
          <a:p>
            <a:pPr lvl="2"/>
            <a:r>
              <a:rPr lang="en-US" dirty="0" smtClean="0"/>
              <a:t>River Mile 818 to 820.</a:t>
            </a:r>
          </a:p>
          <a:p>
            <a:pPr lvl="1"/>
            <a:r>
              <a:rPr lang="en-US" dirty="0" smtClean="0"/>
              <a:t>Issues</a:t>
            </a:r>
          </a:p>
          <a:p>
            <a:pPr lvl="2"/>
            <a:r>
              <a:rPr lang="en-US" dirty="0" smtClean="0"/>
              <a:t>MET Council outfall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map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-3352800"/>
            <a:ext cx="7593013" cy="1173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3962400" y="1752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352800" y="2832174"/>
            <a:ext cx="3276600" cy="2918665"/>
            <a:chOff x="3352800" y="2832174"/>
            <a:chExt cx="3276600" cy="2918665"/>
          </a:xfrm>
        </p:grpSpPr>
        <p:sp>
          <p:nvSpPr>
            <p:cNvPr id="2051" name="Rectangle 5"/>
            <p:cNvSpPr>
              <a:spLocks noChangeArrowheads="1"/>
            </p:cNvSpPr>
            <p:nvPr/>
          </p:nvSpPr>
          <p:spPr bwMode="auto">
            <a:xfrm rot="4300607">
              <a:off x="4903367" y="4181241"/>
              <a:ext cx="2918665" cy="220531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" name="Text Box 7"/>
            <p:cNvSpPr txBox="1">
              <a:spLocks noChangeArrowheads="1"/>
            </p:cNvSpPr>
            <p:nvPr/>
          </p:nvSpPr>
          <p:spPr bwMode="auto">
            <a:xfrm>
              <a:off x="3352800" y="4422775"/>
              <a:ext cx="2171700" cy="60642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/>
                <a:t>Approximate Channel</a:t>
              </a:r>
            </a:p>
            <a:p>
              <a:r>
                <a:rPr lang="en-US" sz="1600" dirty="0"/>
                <a:t>Realignment Location</a:t>
              </a:r>
            </a:p>
          </p:txBody>
        </p:sp>
        <p:sp>
          <p:nvSpPr>
            <p:cNvPr id="2054" name="Line 9"/>
            <p:cNvSpPr>
              <a:spLocks noChangeShapeType="1"/>
            </p:cNvSpPr>
            <p:nvPr/>
          </p:nvSpPr>
          <p:spPr bwMode="auto">
            <a:xfrm flipV="1">
              <a:off x="5562600" y="3581400"/>
              <a:ext cx="457200" cy="9144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Line 10"/>
            <p:cNvSpPr>
              <a:spLocks noChangeShapeType="1"/>
            </p:cNvSpPr>
            <p:nvPr/>
          </p:nvSpPr>
          <p:spPr bwMode="auto">
            <a:xfrm>
              <a:off x="5562600" y="5029200"/>
              <a:ext cx="1066800" cy="3810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Line 11"/>
            <p:cNvSpPr>
              <a:spLocks noChangeShapeType="1"/>
            </p:cNvSpPr>
            <p:nvPr/>
          </p:nvSpPr>
          <p:spPr bwMode="auto">
            <a:xfrm flipV="1">
              <a:off x="5562600" y="4419600"/>
              <a:ext cx="685800" cy="3810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962400" y="1752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1" name="Picture 10" descr="Historic Boulang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3584" y="937260"/>
            <a:ext cx="6656832" cy="498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 2 Channel Realignment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003707" cy="5257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Nininger Slough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Need Further Hydraulic Analysis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Rough length &amp; width (330’x10,500’)</a:t>
            </a:r>
          </a:p>
          <a:p>
            <a:pPr lvl="2"/>
            <a:r>
              <a:rPr lang="en-US" dirty="0" smtClean="0"/>
              <a:t>~</a:t>
            </a:r>
            <a:r>
              <a:rPr lang="en-US" dirty="0" smtClean="0"/>
              <a:t>1,000,000cy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Contaminants in material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 2 Channel Realignment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003707" cy="5257800"/>
          </a:xfrm>
        </p:spPr>
        <p:txBody>
          <a:bodyPr/>
          <a:lstStyle/>
          <a:p>
            <a:r>
              <a:rPr lang="en-US" dirty="0" smtClean="0"/>
              <a:t>What we know so far:</a:t>
            </a:r>
          </a:p>
          <a:p>
            <a:pPr lvl="1"/>
            <a:r>
              <a:rPr lang="en-US" dirty="0" smtClean="0"/>
              <a:t>No Action has options</a:t>
            </a:r>
          </a:p>
          <a:p>
            <a:pPr lvl="1"/>
            <a:r>
              <a:rPr lang="en-US" dirty="0" smtClean="0"/>
              <a:t>Channel Control Structure </a:t>
            </a:r>
            <a:r>
              <a:rPr lang="en-US" dirty="0" err="1" smtClean="0"/>
              <a:t>Mods</a:t>
            </a:r>
            <a:r>
              <a:rPr lang="en-US" dirty="0" smtClean="0"/>
              <a:t>/additions promising</a:t>
            </a:r>
          </a:p>
          <a:p>
            <a:pPr lvl="2"/>
            <a:r>
              <a:rPr lang="en-US" dirty="0" smtClean="0"/>
              <a:t>Wing </a:t>
            </a:r>
            <a:r>
              <a:rPr lang="en-US" dirty="0" smtClean="0"/>
              <a:t>Dam </a:t>
            </a:r>
            <a:r>
              <a:rPr lang="en-US" dirty="0" smtClean="0"/>
              <a:t>modifications</a:t>
            </a:r>
          </a:p>
          <a:p>
            <a:pPr lvl="2"/>
            <a:r>
              <a:rPr lang="en-US" dirty="0" smtClean="0"/>
              <a:t>Linear island/revetment</a:t>
            </a:r>
          </a:p>
          <a:p>
            <a:pPr lvl="2"/>
            <a:r>
              <a:rPr lang="en-US" dirty="0" smtClean="0"/>
              <a:t>Freeborn </a:t>
            </a:r>
            <a:r>
              <a:rPr lang="en-US" dirty="0" smtClean="0"/>
              <a:t>Island</a:t>
            </a:r>
          </a:p>
          <a:p>
            <a:pPr lvl="1"/>
            <a:r>
              <a:rPr lang="en-US" dirty="0" smtClean="0"/>
              <a:t>Boulanger </a:t>
            </a:r>
            <a:r>
              <a:rPr lang="en-US" dirty="0" smtClean="0"/>
              <a:t>Slough Channel is Feasible</a:t>
            </a:r>
          </a:p>
          <a:p>
            <a:pPr lvl="2"/>
            <a:r>
              <a:rPr lang="en-US" dirty="0" smtClean="0"/>
              <a:t>After ~10 years dredging decrease to 1/3 of current</a:t>
            </a:r>
          </a:p>
          <a:p>
            <a:pPr lvl="2"/>
            <a:r>
              <a:rPr lang="en-US" dirty="0" smtClean="0"/>
              <a:t>New channel better option than current practices</a:t>
            </a:r>
          </a:p>
          <a:p>
            <a:pPr lvl="2"/>
            <a:r>
              <a:rPr lang="en-US" dirty="0" smtClean="0"/>
              <a:t>Less USCG AToNs Maintenance</a:t>
            </a:r>
          </a:p>
          <a:p>
            <a:pPr lvl="2"/>
            <a:r>
              <a:rPr lang="en-US" u="sng" dirty="0" smtClean="0"/>
              <a:t>Safer Navigation </a:t>
            </a:r>
            <a:r>
              <a:rPr lang="en-US" u="sng" dirty="0" smtClean="0"/>
              <a:t>Channel</a:t>
            </a:r>
          </a:p>
          <a:p>
            <a:pPr lvl="1"/>
            <a:r>
              <a:rPr lang="en-US" dirty="0" smtClean="0"/>
              <a:t>Nininger Slough </a:t>
            </a:r>
            <a:r>
              <a:rPr lang="en-US" dirty="0" smtClean="0"/>
              <a:t>needs further investigation</a:t>
            </a:r>
            <a:endParaRPr lang="en-US" dirty="0" smtClean="0"/>
          </a:p>
          <a:p>
            <a:pPr lvl="2"/>
            <a:endParaRPr lang="en-US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 2 Channel Realignment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003707" cy="5257800"/>
          </a:xfrm>
        </p:spPr>
        <p:txBody>
          <a:bodyPr/>
          <a:lstStyle/>
          <a:p>
            <a:r>
              <a:rPr lang="en-US" dirty="0" smtClean="0"/>
              <a:t>Project Impacts</a:t>
            </a:r>
          </a:p>
          <a:p>
            <a:pPr lvl="1"/>
            <a:r>
              <a:rPr lang="en-US" dirty="0" smtClean="0"/>
              <a:t>Least Costly, Environmentally Acceptable alternative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National </a:t>
            </a:r>
            <a:r>
              <a:rPr lang="en-US" dirty="0" smtClean="0"/>
              <a:t>Environmental Policy Act (NEPA) compliance</a:t>
            </a:r>
          </a:p>
          <a:p>
            <a:pPr lvl="2"/>
            <a:r>
              <a:rPr lang="en-US" dirty="0" smtClean="0"/>
              <a:t>Evaluate impacts on:</a:t>
            </a:r>
          </a:p>
          <a:p>
            <a:pPr lvl="3"/>
            <a:r>
              <a:rPr lang="en-US" dirty="0" smtClean="0"/>
              <a:t>Water Quality, Sediment, Fish &amp; Wildlife, Cultural, Social…etc.</a:t>
            </a:r>
          </a:p>
          <a:p>
            <a:pPr lvl="3"/>
            <a:r>
              <a:rPr lang="en-US" dirty="0" smtClean="0"/>
              <a:t>Additional sediment testing needed</a:t>
            </a:r>
            <a:r>
              <a:rPr lang="en-US" dirty="0" smtClean="0"/>
              <a:t>.</a:t>
            </a: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dirty="0" smtClean="0"/>
              <a:t>What to do with ~450,000 - 1,000,000 cy material</a:t>
            </a:r>
          </a:p>
          <a:p>
            <a:pPr lvl="3"/>
            <a:r>
              <a:rPr lang="en-US" dirty="0" smtClean="0"/>
              <a:t>Strong support </a:t>
            </a:r>
            <a:r>
              <a:rPr lang="en-US" dirty="0" smtClean="0"/>
              <a:t>for Island Building in Lower Pool 2</a:t>
            </a:r>
          </a:p>
          <a:p>
            <a:pPr lvl="4"/>
            <a:r>
              <a:rPr lang="en-US" dirty="0" smtClean="0"/>
              <a:t>Work with Partners on options</a:t>
            </a:r>
          </a:p>
          <a:p>
            <a:pPr lvl="5"/>
            <a:r>
              <a:rPr lang="en-US" dirty="0" smtClean="0"/>
              <a:t>Agency Partners</a:t>
            </a:r>
          </a:p>
          <a:p>
            <a:pPr lvl="5"/>
            <a:r>
              <a:rPr lang="en-US" dirty="0" smtClean="0"/>
              <a:t>Private Industry Partnerships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 2 Channel Management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Freeborn Bend</a:t>
            </a:r>
          </a:p>
          <a:p>
            <a:pPr lvl="1"/>
            <a:r>
              <a:rPr lang="en-US" dirty="0" smtClean="0"/>
              <a:t>Channel is migrating downstream.  West side of meander (between 819 and 820) is moving east and East Side is also shifting east.  Wing Dams are being lost.</a:t>
            </a:r>
          </a:p>
          <a:p>
            <a:pPr lvl="1"/>
            <a:r>
              <a:rPr lang="en-US" dirty="0" smtClean="0"/>
              <a:t>Revetment below river mile 819 has significant loss.  This is allowing for a lot of breakout flow out of the channel.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 2 Channel Realignment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003707" cy="5257800"/>
          </a:xfrm>
        </p:spPr>
        <p:txBody>
          <a:bodyPr/>
          <a:lstStyle/>
          <a:p>
            <a:r>
              <a:rPr lang="en-US" dirty="0" smtClean="0"/>
              <a:t>Next Steps</a:t>
            </a:r>
          </a:p>
          <a:p>
            <a:pPr lvl="1"/>
            <a:r>
              <a:rPr lang="en-US" dirty="0" smtClean="0"/>
              <a:t>Complete DRAFT Report</a:t>
            </a:r>
          </a:p>
          <a:p>
            <a:pPr lvl="2"/>
            <a:r>
              <a:rPr lang="en-US" dirty="0" smtClean="0"/>
              <a:t>Design/Evaluate/Economics Alternatives </a:t>
            </a:r>
          </a:p>
          <a:p>
            <a:pPr lvl="2"/>
            <a:r>
              <a:rPr lang="en-US" dirty="0" smtClean="0"/>
              <a:t>NEPA Documentation of Alternatives</a:t>
            </a:r>
          </a:p>
          <a:p>
            <a:pPr lvl="2"/>
            <a:r>
              <a:rPr lang="en-US" dirty="0" smtClean="0"/>
              <a:t>ID Preferred Alternative</a:t>
            </a:r>
          </a:p>
          <a:p>
            <a:pPr lvl="3"/>
            <a:r>
              <a:rPr lang="en-US" dirty="0" smtClean="0"/>
              <a:t>~June 2012</a:t>
            </a:r>
          </a:p>
          <a:p>
            <a:pPr lvl="2"/>
            <a:r>
              <a:rPr lang="en-US" dirty="0" smtClean="0"/>
              <a:t>Public Meeting on Preferred Alternative</a:t>
            </a:r>
          </a:p>
          <a:p>
            <a:pPr lvl="3"/>
            <a:r>
              <a:rPr lang="en-US" dirty="0" smtClean="0"/>
              <a:t>~July 2012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Finalize Report</a:t>
            </a:r>
          </a:p>
          <a:p>
            <a:pPr lvl="2"/>
            <a:r>
              <a:rPr lang="en-US" dirty="0" smtClean="0"/>
              <a:t>~November 2012</a:t>
            </a:r>
          </a:p>
          <a:p>
            <a:pPr lvl="2"/>
            <a:r>
              <a:rPr lang="en-US" dirty="0" smtClean="0"/>
              <a:t>River Resources Forum Endorsement (Dec 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 2 Channel Realignment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003707" cy="5257800"/>
          </a:xfrm>
        </p:spPr>
        <p:txBody>
          <a:bodyPr/>
          <a:lstStyle/>
          <a:p>
            <a:r>
              <a:rPr lang="en-US" dirty="0" smtClean="0"/>
              <a:t>Next Steps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dirty="0" smtClean="0"/>
              <a:t>Funding</a:t>
            </a:r>
          </a:p>
          <a:p>
            <a:pPr lvl="2"/>
            <a:r>
              <a:rPr lang="en-US" dirty="0" smtClean="0"/>
              <a:t>C&amp;H Submitted request for construction funding for FY13 (~$5M).</a:t>
            </a:r>
          </a:p>
          <a:p>
            <a:pPr lvl="3"/>
            <a:r>
              <a:rPr lang="en-US" dirty="0" smtClean="0"/>
              <a:t>Still being developed</a:t>
            </a:r>
          </a:p>
          <a:p>
            <a:pPr lvl="2"/>
            <a:r>
              <a:rPr lang="en-US" dirty="0" smtClean="0"/>
              <a:t>Favorable FY13 Presidents budget</a:t>
            </a:r>
          </a:p>
          <a:p>
            <a:pPr lvl="3"/>
            <a:r>
              <a:rPr lang="en-US" dirty="0" smtClean="0"/>
              <a:t>If sufficient benefits</a:t>
            </a:r>
          </a:p>
          <a:p>
            <a:pPr lvl="3"/>
            <a:r>
              <a:rPr lang="en-US" dirty="0" smtClean="0"/>
              <a:t>Project is within authority and projected funding.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Construction</a:t>
            </a:r>
          </a:p>
          <a:p>
            <a:pPr lvl="2"/>
            <a:r>
              <a:rPr lang="en-US" dirty="0" smtClean="0"/>
              <a:t>~Award contract Summer 2013.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962400" y="1752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2" name="Group 5"/>
          <p:cNvGrpSpPr/>
          <p:nvPr/>
        </p:nvGrpSpPr>
        <p:grpSpPr>
          <a:xfrm>
            <a:off x="134470" y="0"/>
            <a:ext cx="8875059" cy="6858000"/>
            <a:chOff x="134470" y="0"/>
            <a:chExt cx="8875059" cy="6858000"/>
          </a:xfrm>
        </p:grpSpPr>
        <p:pic>
          <p:nvPicPr>
            <p:cNvPr id="7" name="Picture 6" descr="CONCEPTUAL_LP2_Alternatives28feb1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470" y="0"/>
              <a:ext cx="8875059" cy="6858000"/>
            </a:xfrm>
            <a:prstGeom prst="rect">
              <a:avLst/>
            </a:prstGeom>
          </p:spPr>
        </p:pic>
        <p:pic>
          <p:nvPicPr>
            <p:cNvPr id="8" name="Picture 7" descr="Pool 5A - Polander Is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9213228">
              <a:off x="6941709" y="3657180"/>
              <a:ext cx="523677" cy="67275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 2 Channel Management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003707" cy="53340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Current Condition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4227" y="1935163"/>
            <a:ext cx="587554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 2 Channel Management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003707" cy="53340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1927 Aerial with Current Condition overlay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552" y="1935163"/>
            <a:ext cx="590489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 2 Channel Management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003707" cy="4038600"/>
          </a:xfrm>
        </p:spPr>
        <p:txBody>
          <a:bodyPr/>
          <a:lstStyle/>
          <a:p>
            <a:r>
              <a:rPr lang="en-US" dirty="0" smtClean="0"/>
              <a:t>Issues/Concerns</a:t>
            </a:r>
          </a:p>
          <a:p>
            <a:pPr lvl="1"/>
            <a:r>
              <a:rPr lang="en-US" dirty="0" smtClean="0"/>
              <a:t>High frequency dredging location (COE) (~818 - 821)</a:t>
            </a:r>
          </a:p>
          <a:p>
            <a:pPr lvl="2"/>
            <a:r>
              <a:rPr lang="en-US" dirty="0" smtClean="0"/>
              <a:t>Historically 20 - 35% Frequency (once every 3 yrs)</a:t>
            </a:r>
          </a:p>
          <a:p>
            <a:pPr lvl="2"/>
            <a:r>
              <a:rPr lang="en-US" dirty="0" smtClean="0"/>
              <a:t>Since 2006 Freeborn &amp; Boulanger has been annual or every other</a:t>
            </a:r>
          </a:p>
          <a:p>
            <a:pPr lvl="3"/>
            <a:r>
              <a:rPr lang="en-US" dirty="0" smtClean="0"/>
              <a:t>In last 6 years, have done 11 years worth of dredging</a:t>
            </a:r>
          </a:p>
          <a:p>
            <a:pPr lvl="3"/>
            <a:r>
              <a:rPr lang="en-US" dirty="0" smtClean="0"/>
              <a:t>Due to increase in flows</a:t>
            </a:r>
          </a:p>
          <a:p>
            <a:pPr lvl="5"/>
            <a:r>
              <a:rPr lang="en-US" dirty="0" smtClean="0"/>
              <a:t>Miss Rivers (~</a:t>
            </a:r>
            <a:r>
              <a:rPr lang="en-US" dirty="0" smtClean="0"/>
              <a:t>25) &amp; Minnesota </a:t>
            </a:r>
            <a:r>
              <a:rPr lang="en-US" dirty="0" smtClean="0"/>
              <a:t>(~70</a:t>
            </a:r>
            <a:r>
              <a:rPr lang="en-US" dirty="0" smtClean="0"/>
              <a:t>%)</a:t>
            </a:r>
          </a:p>
          <a:p>
            <a:pPr lvl="2"/>
            <a:r>
              <a:rPr lang="en-US" dirty="0" smtClean="0"/>
              <a:t>More cost &amp; placement sites filling faster (thus needing unloading)</a:t>
            </a:r>
          </a:p>
          <a:p>
            <a:pPr lvl="3"/>
            <a:r>
              <a:rPr lang="en-US" dirty="0" smtClean="0"/>
              <a:t>Finer material</a:t>
            </a:r>
          </a:p>
          <a:p>
            <a:pPr lvl="2"/>
            <a:r>
              <a:rPr lang="en-US" dirty="0" smtClean="0"/>
              <a:t>Pool 2 is only a 200’ wide authorized channel</a:t>
            </a:r>
          </a:p>
          <a:p>
            <a:pPr lvl="3"/>
            <a:r>
              <a:rPr lang="en-US" dirty="0" smtClean="0"/>
              <a:t>(</a:t>
            </a:r>
            <a:r>
              <a:rPr lang="en-US" dirty="0" smtClean="0"/>
              <a:t>vs. 150’ for SAF &amp; 300’ Pools 3 - 10)</a:t>
            </a:r>
          </a:p>
        </p:txBody>
      </p:sp>
      <p:pic>
        <p:nvPicPr>
          <p:cNvPr id="5" name="Picture 4" descr="Goetz Fleet maiden trip c Cropp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4800600"/>
            <a:ext cx="7086599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 2 Channel Management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003707" cy="5334000"/>
          </a:xfrm>
        </p:spPr>
        <p:txBody>
          <a:bodyPr/>
          <a:lstStyle/>
          <a:p>
            <a:r>
              <a:rPr lang="en-US" dirty="0" smtClean="0"/>
              <a:t>Issues/Concerns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Difficult &amp; expensive to maintain </a:t>
            </a:r>
            <a:r>
              <a:rPr lang="en-US" dirty="0" err="1" smtClean="0"/>
              <a:t>AtoNs</a:t>
            </a:r>
            <a:r>
              <a:rPr lang="en-US" dirty="0" smtClean="0"/>
              <a:t> (USCG)</a:t>
            </a:r>
          </a:p>
          <a:p>
            <a:pPr lvl="2"/>
            <a:r>
              <a:rPr lang="en-US" dirty="0" smtClean="0"/>
              <a:t>~30 Buoys &amp; 4 Lights/Daymarks in 3 mile reach</a:t>
            </a:r>
          </a:p>
          <a:p>
            <a:pPr lvl="2"/>
            <a:r>
              <a:rPr lang="en-US" dirty="0" smtClean="0"/>
              <a:t>Needs constant attention (reposition, replace, rebuild)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 2 Channel Management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003707" cy="5334000"/>
          </a:xfrm>
        </p:spPr>
        <p:txBody>
          <a:bodyPr/>
          <a:lstStyle/>
          <a:p>
            <a:r>
              <a:rPr lang="en-US" dirty="0" smtClean="0"/>
              <a:t>Issues/Concerns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Difficult to Navigate (Towing Industry)</a:t>
            </a:r>
          </a:p>
          <a:p>
            <a:pPr lvl="2"/>
            <a:r>
              <a:rPr lang="en-US" dirty="0" smtClean="0"/>
              <a:t>10 grounding reported 2011;  1 already in 2012; 45 since 1990</a:t>
            </a:r>
          </a:p>
          <a:p>
            <a:pPr lvl="2"/>
            <a:r>
              <a:rPr lang="en-US" dirty="0" smtClean="0"/>
              <a:t>River closures, smaller tow configurations &amp; daytime running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8" descr="Grounding P8_717 17Jul2008 005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1143000" y="3733800"/>
            <a:ext cx="6553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VP 2007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MVP 2007Master</Template>
  <TotalTime>2766</TotalTime>
  <Words>1722</Words>
  <Application>Microsoft Office PowerPoint</Application>
  <PresentationFormat>On-screen Show (4:3)</PresentationFormat>
  <Paragraphs>307</Paragraphs>
  <Slides>42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MVP 2007Master</vt:lpstr>
      <vt:lpstr>Slide 1</vt:lpstr>
      <vt:lpstr>Slide 2</vt:lpstr>
      <vt:lpstr>Slide 3</vt:lpstr>
      <vt:lpstr>Pool 2 Channel Management Study</vt:lpstr>
      <vt:lpstr>Pool 2 Channel Management Study</vt:lpstr>
      <vt:lpstr>Pool 2 Channel Management Study</vt:lpstr>
      <vt:lpstr>Pool 2 Channel Management Study</vt:lpstr>
      <vt:lpstr>Pool 2 Channel Management Study</vt:lpstr>
      <vt:lpstr>Pool 2 Channel Management Study</vt:lpstr>
      <vt:lpstr>Pool 2 Channel Management Study</vt:lpstr>
      <vt:lpstr>Slide 11</vt:lpstr>
      <vt:lpstr>Existing - Conditions</vt:lpstr>
      <vt:lpstr>Pool 2 Channel Management Study</vt:lpstr>
      <vt:lpstr>Slide 14</vt:lpstr>
      <vt:lpstr>Slide 15</vt:lpstr>
      <vt:lpstr>Pool 2 Channel Management Study</vt:lpstr>
      <vt:lpstr>Pool 2 Channel Management Study</vt:lpstr>
      <vt:lpstr>Wing Dam Modifications Alternative</vt:lpstr>
      <vt:lpstr>Pool 2 Channel Management Study</vt:lpstr>
      <vt:lpstr>Pool 2 Channel Management Study </vt:lpstr>
      <vt:lpstr>Islands/Rock Mound Locations</vt:lpstr>
      <vt:lpstr>Pool 2 Channel Management Study</vt:lpstr>
      <vt:lpstr>Slide 23</vt:lpstr>
      <vt:lpstr>Pool 2 Channel Management Study</vt:lpstr>
      <vt:lpstr>Slide 25</vt:lpstr>
      <vt:lpstr>Slide 26</vt:lpstr>
      <vt:lpstr>Slide 27</vt:lpstr>
      <vt:lpstr>Pool 2 Channel Realignment Study</vt:lpstr>
      <vt:lpstr>Slide 29</vt:lpstr>
      <vt:lpstr>Pool 2 Channel Realignment Study</vt:lpstr>
      <vt:lpstr>Pool 2 Channel Realignment Study</vt:lpstr>
      <vt:lpstr>Expected long-term conditions with the Boulanger Slough channel realignment.</vt:lpstr>
      <vt:lpstr>Pool 2 Channel Realignment Study</vt:lpstr>
      <vt:lpstr>Pool 2 Channel Realignment Study</vt:lpstr>
      <vt:lpstr>Slide 35</vt:lpstr>
      <vt:lpstr>Slide 36</vt:lpstr>
      <vt:lpstr>Pool 2 Channel Realignment Study</vt:lpstr>
      <vt:lpstr>Pool 2 Channel Realignment Study</vt:lpstr>
      <vt:lpstr>Pool 2 Channel Realignment Study</vt:lpstr>
      <vt:lpstr>Pool 2 Channel Realignment Study</vt:lpstr>
      <vt:lpstr>Pool 2 Channel Realignment Study</vt:lpstr>
      <vt:lpstr>Slide 42</vt:lpstr>
    </vt:vector>
  </TitlesOfParts>
  <Company>USACE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 R. Lyman</dc:creator>
  <cp:lastModifiedBy>b6coprm1</cp:lastModifiedBy>
  <cp:revision>312</cp:revision>
  <dcterms:created xsi:type="dcterms:W3CDTF">2010-04-30T19:28:03Z</dcterms:created>
  <dcterms:modified xsi:type="dcterms:W3CDTF">2012-04-23T13:33:19Z</dcterms:modified>
</cp:coreProperties>
</file>