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60" r:id="rId4"/>
    <p:sldId id="313" r:id="rId5"/>
    <p:sldId id="259" r:id="rId6"/>
    <p:sldId id="261" r:id="rId7"/>
    <p:sldId id="297" r:id="rId8"/>
    <p:sldId id="262" r:id="rId9"/>
    <p:sldId id="264" r:id="rId10"/>
    <p:sldId id="263" r:id="rId11"/>
    <p:sldId id="298" r:id="rId12"/>
    <p:sldId id="299" r:id="rId13"/>
    <p:sldId id="300" r:id="rId14"/>
    <p:sldId id="304" r:id="rId15"/>
    <p:sldId id="301" r:id="rId16"/>
    <p:sldId id="302" r:id="rId17"/>
    <p:sldId id="303" r:id="rId18"/>
    <p:sldId id="270" r:id="rId19"/>
    <p:sldId id="273" r:id="rId20"/>
    <p:sldId id="305" r:id="rId21"/>
    <p:sldId id="306" r:id="rId22"/>
    <p:sldId id="307" r:id="rId23"/>
    <p:sldId id="308" r:id="rId24"/>
    <p:sldId id="309" r:id="rId25"/>
    <p:sldId id="310" r:id="rId26"/>
    <p:sldId id="274" r:id="rId27"/>
    <p:sldId id="277" r:id="rId28"/>
    <p:sldId id="311" r:id="rId29"/>
    <p:sldId id="312" r:id="rId30"/>
    <p:sldId id="276"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 Briggs" initials="TB"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98122" autoAdjust="0"/>
  </p:normalViewPr>
  <p:slideViewPr>
    <p:cSldViewPr>
      <p:cViewPr>
        <p:scale>
          <a:sx n="61" d="100"/>
          <a:sy n="61" d="100"/>
        </p:scale>
        <p:origin x="-2064" y="-1056"/>
      </p:cViewPr>
      <p:guideLst>
        <p:guide orient="horz" pos="2160"/>
        <p:guide pos="2880"/>
      </p:guideLst>
    </p:cSldViewPr>
  </p:slideViewPr>
  <p:outlineViewPr>
    <p:cViewPr>
      <p:scale>
        <a:sx n="33" d="100"/>
        <a:sy n="33" d="100"/>
      </p:scale>
      <p:origin x="0" y="8562"/>
    </p:cViewPr>
  </p:outlineViewPr>
  <p:notesTextViewPr>
    <p:cViewPr>
      <p:scale>
        <a:sx n="100" d="100"/>
        <a:sy n="100" d="100"/>
      </p:scale>
      <p:origin x="0" y="0"/>
    </p:cViewPr>
  </p:notesTextViewPr>
  <p:sorterViewPr>
    <p:cViewPr>
      <p:scale>
        <a:sx n="66" d="100"/>
        <a:sy n="66" d="100"/>
      </p:scale>
      <p:origin x="0" y="1446"/>
    </p:cViewPr>
  </p:sorterViewPr>
  <p:notesViewPr>
    <p:cSldViewPr>
      <p:cViewPr varScale="1">
        <p:scale>
          <a:sx n="53" d="100"/>
          <a:sy n="53" d="100"/>
        </p:scale>
        <p:origin x="-187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4-24T08:46:17.785" idx="4">
    <p:pos x="1836" y="3124"/>
    <p:text>Changed font to Geotgia 24</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4-24T08:46:17.785" idx="10">
    <p:pos x="1836" y="3124"/>
    <p:text>Changed font to Geotgia 24</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04-24T08:39:14.930" idx="2">
    <p:pos x="1650" y="3681"/>
    <p:text>What type of survey was used in shallow areas?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2-04-24T08:43:45.921" idx="3">
    <p:pos x="215" y="3720"/>
    <p:text>centered text under photo</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2-04-24T09:00:36.583" idx="5">
    <p:pos x="5184" y="624"/>
    <p:text>I would delete this slide and only use one plot.
we need to point this out and not belabor the point
take the high road</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2-04-24T09:03:32.305" idx="6">
    <p:pos x="3632" y="3710"/>
    <p:text>verbally discuss the sand cap thickness survey problems</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2-04-24T09:03:32.305" idx="8">
    <p:pos x="3632" y="3710"/>
    <p:text>verbally discuss the sand cap thickness survey problems</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2-04-24T09:03:32.305" idx="9">
    <p:pos x="3632" y="3710"/>
    <p:text>verbally discuss the sand cap thickness survey problems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282BA1C-8DB9-49BB-AB73-E086783FE64A}" type="datetimeFigureOut">
              <a:rPr lang="en-US"/>
              <a:pPr>
                <a:defRPr/>
              </a:pPr>
              <a:t>4/25/2012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581D72D-BBEC-4464-8F4D-39555C96EA46}" type="slidenum">
              <a:rPr lang="en-US"/>
              <a:pPr>
                <a:defRPr/>
              </a:pPr>
              <a:t>‹#›</a:t>
            </a:fld>
            <a:endParaRPr lang="en-US" dirty="0"/>
          </a:p>
        </p:txBody>
      </p:sp>
    </p:spTree>
    <p:extLst>
      <p:ext uri="{BB962C8B-B14F-4D97-AF65-F5344CB8AC3E}">
        <p14:creationId xmlns:p14="http://schemas.microsoft.com/office/powerpoint/2010/main" val="2140038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1FDAFB-C728-4C87-BDED-3207D553F1A7}" type="slidenum">
              <a:rPr lang="en-US" smtClean="0"/>
              <a:pPr fontAlgn="base">
                <a:spcBef>
                  <a:spcPct val="0"/>
                </a:spcBef>
                <a:spcAft>
                  <a:spcPct val="0"/>
                </a:spcAft>
                <a:defRPr/>
              </a:pPr>
              <a:t>30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DC39508D-50A6-4E4C-835C-D0B1D3F82146}" type="datetimeFigureOut">
              <a:rPr lang="en-US"/>
              <a:pPr>
                <a:defRPr/>
              </a:pPr>
              <a:t>4/25/2012</a:t>
            </a:fld>
            <a:endParaRPr lang="en-US" dirty="0"/>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DD81CDFE-8F01-4E88-AD54-21050DCE0F2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CE4CA42-3283-4BCF-990C-361FC9ABB9F0}" type="datetimeFigureOut">
              <a:rPr lang="en-US"/>
              <a:pPr>
                <a:defRPr/>
              </a:pPr>
              <a:t>4/25/2012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A5170D4-4E90-464A-8506-DF9A19F203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7754965-A3DA-4639-A280-5F0FBEE204D8}" type="datetimeFigureOut">
              <a:rPr lang="en-US"/>
              <a:pPr>
                <a:defRPr/>
              </a:pPr>
              <a:t>4/25/2012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FC56643-63F2-42BF-8179-AEB54232EFE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98EA858-EE06-4D50-ACCA-79A9A664E4D2}" type="datetimeFigureOut">
              <a:rPr lang="en-US"/>
              <a:pPr>
                <a:defRPr/>
              </a:pPr>
              <a:t>4/25/2012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2E12E96-1210-41CD-A657-82A647599A2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86B29200-47A6-498A-A471-7018CD4A4111}" type="datetimeFigureOut">
              <a:rPr lang="en-US"/>
              <a:pPr>
                <a:defRPr/>
              </a:pPr>
              <a:t>4/25/2012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3B2A87D-EC89-4D65-98DA-8B9C46B3E61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57360B2-BBFB-4A26-9FFB-62F8E41E51F0}" type="datetimeFigureOut">
              <a:rPr lang="en-US"/>
              <a:pPr>
                <a:defRPr/>
              </a:pPr>
              <a:t>4/25/2012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EE029D3-05FC-450D-BF38-FAC8CB20F9E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056E77C0-1E14-4451-9C86-A154792B4DAC}" type="datetimeFigureOut">
              <a:rPr lang="en-US"/>
              <a:pPr>
                <a:defRPr/>
              </a:pPr>
              <a:t>4/25/2012</a:t>
            </a:fld>
            <a:endParaRPr lang="en-US" dirty="0"/>
          </a:p>
        </p:txBody>
      </p:sp>
      <p:sp>
        <p:nvSpPr>
          <p:cNvPr id="8" name="Slide Number Placeholder 26"/>
          <p:cNvSpPr>
            <a:spLocks noGrp="1"/>
          </p:cNvSpPr>
          <p:nvPr>
            <p:ph type="sldNum" sz="quarter" idx="11"/>
          </p:nvPr>
        </p:nvSpPr>
        <p:spPr/>
        <p:txBody>
          <a:bodyPr rtlCol="0"/>
          <a:lstStyle>
            <a:lvl1pPr>
              <a:defRPr/>
            </a:lvl1pPr>
          </a:lstStyle>
          <a:p>
            <a:pPr>
              <a:defRPr/>
            </a:pPr>
            <a:fld id="{EC50E964-AC61-430C-957C-E153A01327D2}" type="slidenum">
              <a:rPr lang="en-US"/>
              <a:pPr>
                <a:defRPr/>
              </a:pPr>
              <a:t>‹#›</a:t>
            </a:fld>
            <a:endParaRPr lang="en-US" dirty="0"/>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6BF1ACE7-E404-48A4-995F-E730F8FC5235}" type="datetimeFigureOut">
              <a:rPr lang="en-US"/>
              <a:pPr>
                <a:defRPr/>
              </a:pPr>
              <a:t>4/25/2012</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F9436AD-0B9D-4459-BD15-1E21A52371F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872ADA5-C2C6-46B7-8C39-B69A5E4359DE}" type="datetimeFigureOut">
              <a:rPr lang="en-US"/>
              <a:pPr>
                <a:defRPr/>
              </a:pPr>
              <a:t>4/25/2012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CE2BA4F-5D39-4869-BF85-96E72A88A13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291C1A6-1388-4508-9F7E-09CCDFEEA97E}" type="datetimeFigureOut">
              <a:rPr lang="en-US"/>
              <a:pPr>
                <a:defRPr/>
              </a:pPr>
              <a:t>4/25/2012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E753F6A-5323-47F8-8041-2F39CAAC910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A81F11B7-EEE9-4CA2-B49E-D35FFBAA76A6}" type="datetimeFigureOut">
              <a:rPr lang="en-US"/>
              <a:pPr>
                <a:defRPr/>
              </a:pPr>
              <a:t>4/25/2012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EAE898C-E59B-4DE2-9286-3D979EE8826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63"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4"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18481FAD-4048-402E-BDB9-C76D9CCD92BD}" type="datetimeFigureOut">
              <a:rPr lang="en-US"/>
              <a:pPr>
                <a:defRPr/>
              </a:pPr>
              <a:t>4/25/2012</a:t>
            </a:fld>
            <a:endParaRPr lang="en-US" dirty="0"/>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D1FD63D-8868-43FA-98F5-AD9D2CA044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11" r:id="rId2"/>
    <p:sldLayoutId id="2147483712" r:id="rId3"/>
    <p:sldLayoutId id="2147483713" r:id="rId4"/>
    <p:sldLayoutId id="2147483720" r:id="rId5"/>
    <p:sldLayoutId id="2147483721" r:id="rId6"/>
    <p:sldLayoutId id="2147483714" r:id="rId7"/>
    <p:sldLayoutId id="2147483715" r:id="rId8"/>
    <p:sldLayoutId id="2147483716" r:id="rId9"/>
    <p:sldLayoutId id="2147483717" r:id="rId10"/>
    <p:sldLayoutId id="2147483718"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RMED LOGO2.bmp"/>
          <p:cNvPicPr>
            <a:picLocks noChangeAspect="1"/>
          </p:cNvPicPr>
          <p:nvPr/>
        </p:nvPicPr>
        <p:blipFill>
          <a:blip r:embed="rId2" cstate="print"/>
          <a:stretch>
            <a:fillRect/>
          </a:stretch>
        </p:blipFill>
        <p:spPr bwMode="auto">
          <a:xfrm>
            <a:off x="4579082" y="5410200"/>
            <a:ext cx="4024436" cy="1189038"/>
          </a:xfrm>
          <a:prstGeom prst="rect">
            <a:avLst/>
          </a:prstGeom>
          <a:noFill/>
          <a:ln w="9525">
            <a:noFill/>
            <a:miter lim="800000"/>
            <a:headEnd/>
            <a:tailEnd/>
          </a:ln>
        </p:spPr>
      </p:pic>
      <p:sp>
        <p:nvSpPr>
          <p:cNvPr id="8195" name="Title 1"/>
          <p:cNvSpPr>
            <a:spLocks noGrp="1"/>
          </p:cNvSpPr>
          <p:nvPr>
            <p:ph type="ctrTitle"/>
          </p:nvPr>
        </p:nvSpPr>
        <p:spPr>
          <a:xfrm>
            <a:off x="457200" y="2133600"/>
            <a:ext cx="8458200" cy="1470025"/>
          </a:xfrm>
        </p:spPr>
        <p:txBody>
          <a:bodyPr/>
          <a:lstStyle/>
          <a:p>
            <a:pPr eaLnBrk="1" hangingPunct="1"/>
            <a:r>
              <a:rPr lang="en-US" dirty="0" smtClean="0"/>
              <a:t>DIVISION STREET OUTFALL </a:t>
            </a:r>
            <a:r>
              <a:rPr lang="en-US" sz="3200" dirty="0" smtClean="0"/>
              <a:t>Environmental Dredging and Capping Project</a:t>
            </a:r>
          </a:p>
        </p:txBody>
      </p:sp>
      <p:sp>
        <p:nvSpPr>
          <p:cNvPr id="8196" name="Subtitle 2"/>
          <p:cNvSpPr>
            <a:spLocks noGrp="1"/>
          </p:cNvSpPr>
          <p:nvPr>
            <p:ph type="subTitle" idx="1"/>
          </p:nvPr>
        </p:nvSpPr>
        <p:spPr>
          <a:xfrm>
            <a:off x="304800" y="4800600"/>
            <a:ext cx="4953000" cy="1752600"/>
          </a:xfrm>
        </p:spPr>
        <p:txBody>
          <a:bodyPr/>
          <a:lstStyle/>
          <a:p>
            <a:pPr marL="63500" eaLnBrk="1" hangingPunct="1"/>
            <a:r>
              <a:rPr lang="en-US" dirty="0" smtClean="0"/>
              <a:t>Presented by:</a:t>
            </a:r>
          </a:p>
          <a:p>
            <a:pPr marL="63500" eaLnBrk="1" hangingPunct="1"/>
            <a:r>
              <a:rPr lang="en-US" dirty="0" smtClean="0"/>
              <a:t>Michael Q. Russell, P.E.</a:t>
            </a:r>
          </a:p>
          <a:p>
            <a:pPr marL="63500" eaLnBrk="1" hangingPunct="1"/>
            <a:endParaRPr lang="en-US" dirty="0" smtClean="0"/>
          </a:p>
          <a:p>
            <a:pPr marL="63500" eaLnBrk="1" hangingPunct="1"/>
            <a:endParaRPr lang="en-US" dirty="0" smtClean="0"/>
          </a:p>
          <a:p>
            <a:pPr marL="63500" eaLnBrk="1" hangingPunct="1"/>
            <a:endParaRPr lang="en-US" dirty="0" smtClean="0"/>
          </a:p>
        </p:txBody>
      </p:sp>
      <p:pic>
        <p:nvPicPr>
          <p:cNvPr id="4" name="Picture 3" descr="spokane.jpg"/>
          <p:cNvPicPr>
            <a:picLocks noChangeAspect="1"/>
          </p:cNvPicPr>
          <p:nvPr/>
        </p:nvPicPr>
        <p:blipFill>
          <a:blip r:embed="rId3" cstate="print"/>
          <a:stretch>
            <a:fillRect/>
          </a:stretch>
        </p:blipFill>
        <p:spPr>
          <a:xfrm>
            <a:off x="855762" y="427881"/>
            <a:ext cx="7432476" cy="185811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6" cy="4324350"/>
          </a:xfrm>
        </p:spPr>
      </p:pic>
      <p:sp>
        <p:nvSpPr>
          <p:cNvPr id="10" name="TextBox 9"/>
          <p:cNvSpPr txBox="1"/>
          <p:nvPr/>
        </p:nvSpPr>
        <p:spPr>
          <a:xfrm>
            <a:off x="1828800" y="6096000"/>
            <a:ext cx="5181600" cy="369332"/>
          </a:xfrm>
          <a:prstGeom prst="rect">
            <a:avLst/>
          </a:prstGeom>
          <a:noFill/>
        </p:spPr>
        <p:txBody>
          <a:bodyPr wrap="square" rtlCol="0">
            <a:spAutoFit/>
          </a:bodyPr>
          <a:lstStyle/>
          <a:p>
            <a:r>
              <a:rPr lang="en-US" dirty="0" smtClean="0"/>
              <a:t>Industrial Waste Fill Encountered along shore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5" cy="4324350"/>
          </a:xfrm>
        </p:spPr>
      </p:pic>
      <p:sp>
        <p:nvSpPr>
          <p:cNvPr id="10" name="TextBox 9"/>
          <p:cNvSpPr txBox="1"/>
          <p:nvPr/>
        </p:nvSpPr>
        <p:spPr>
          <a:xfrm>
            <a:off x="685800" y="6096000"/>
            <a:ext cx="5181600" cy="369332"/>
          </a:xfrm>
          <a:prstGeom prst="rect">
            <a:avLst/>
          </a:prstGeom>
          <a:noFill/>
        </p:spPr>
        <p:txBody>
          <a:bodyPr wrap="square" rtlCol="0">
            <a:spAutoFit/>
          </a:bodyPr>
          <a:lstStyle/>
          <a:p>
            <a:r>
              <a:rPr lang="en-US" dirty="0" smtClean="0"/>
              <a:t>Industrial Waste Fill Encountered along shore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5" cy="4324349"/>
          </a:xfrm>
        </p:spPr>
      </p:pic>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Predominant Sand Encountered along shore and various areas.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4" cy="4324349"/>
          </a:xfrm>
        </p:spPr>
      </p:pic>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Typical Polymer Stabilized Materials.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Typical direct offloading operations.</a:t>
            </a:r>
          </a:p>
        </p:txBody>
      </p:sp>
      <p:pic>
        <p:nvPicPr>
          <p:cNvPr id="6" name="Content Placeholder 5" descr="F:\Devon\WLDD Projects\Division Street\DSO Pics\P923040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295400"/>
            <a:ext cx="6248400" cy="48390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4" cy="4324348"/>
          </a:xfrm>
        </p:spPr>
      </p:pic>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Working within turbidity Enclosure.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pic>
        <p:nvPicPr>
          <p:cNvPr id="9" name="Content Placeholder 8" descr="Industrial Debris.JPG"/>
          <p:cNvPicPr>
            <a:picLocks noGrp="1" noChangeAspect="1"/>
          </p:cNvPicPr>
          <p:nvPr>
            <p:ph idx="1"/>
          </p:nvPr>
        </p:nvPicPr>
        <p:blipFill>
          <a:blip r:embed="rId2" cstate="print"/>
          <a:stretch>
            <a:fillRect/>
          </a:stretch>
        </p:blipFill>
        <p:spPr>
          <a:xfrm>
            <a:off x="1447800" y="1524000"/>
            <a:ext cx="5789624" cy="4324348"/>
          </a:xfrm>
        </p:spPr>
      </p:pic>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Offloading debris and sand into </a:t>
            </a:r>
            <a:r>
              <a:rPr lang="en-US" dirty="0" err="1" smtClean="0"/>
              <a:t>rehandling</a:t>
            </a:r>
            <a:r>
              <a:rPr lang="en-US" dirty="0" smtClean="0"/>
              <a:t>/drying bed.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Typical Dredging/Capping operations.</a:t>
            </a:r>
          </a:p>
        </p:txBody>
      </p:sp>
      <p:pic>
        <p:nvPicPr>
          <p:cNvPr id="8" name="Content Placeholder 7" descr="F:\Devon\WLDD Projects\Division Street\DSO Pics\P921039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95400"/>
            <a:ext cx="7010400" cy="46482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304800"/>
            <a:ext cx="8229600" cy="1066800"/>
          </a:xfrm>
        </p:spPr>
        <p:txBody>
          <a:bodyPr/>
          <a:lstStyle/>
          <a:p>
            <a:pPr eaLnBrk="1" hangingPunct="1"/>
            <a:r>
              <a:rPr lang="en-US" dirty="0" smtClean="0"/>
              <a:t>Additional issues</a:t>
            </a:r>
          </a:p>
        </p:txBody>
      </p:sp>
      <p:sp>
        <p:nvSpPr>
          <p:cNvPr id="3" name="Content Placeholder 2"/>
          <p:cNvSpPr>
            <a:spLocks noGrp="1"/>
          </p:cNvSpPr>
          <p:nvPr>
            <p:ph idx="1"/>
          </p:nvPr>
        </p:nvSpPr>
        <p:spPr>
          <a:xfrm>
            <a:off x="228600" y="1143000"/>
            <a:ext cx="8763000" cy="5486400"/>
          </a:xfrm>
        </p:spPr>
        <p:txBody>
          <a:bodyPr>
            <a:normAutofit fontScale="77500" lnSpcReduction="20000"/>
          </a:bodyPr>
          <a:lstStyle/>
          <a:p>
            <a:pPr marL="365760" indent="-256032" eaLnBrk="1" fontAlgn="auto" hangingPunct="1">
              <a:spcAft>
                <a:spcPts val="0"/>
              </a:spcAft>
              <a:buClr>
                <a:schemeClr val="accent3"/>
              </a:buClr>
              <a:buFont typeface="Georgia"/>
              <a:buChar char="•"/>
              <a:defRPr/>
            </a:pPr>
            <a:r>
              <a:rPr lang="en-US" dirty="0" smtClean="0"/>
              <a:t>Numerous survey problems.  Payment surveys by third party representative performed with improper offsets, wrong frequencies and other unknown issues.  Surveys never incorporated buffer zone around the work area, trimmed to neat line.  Thorough review by WLDDI uncovered many irregularities.</a:t>
            </a:r>
          </a:p>
          <a:p>
            <a:pPr marL="365760" indent="-256032" eaLnBrk="1" fontAlgn="auto" hangingPunct="1">
              <a:spcAft>
                <a:spcPts val="0"/>
              </a:spcAft>
              <a:buClr>
                <a:schemeClr val="accent3"/>
              </a:buClr>
              <a:buFont typeface="Georgia"/>
              <a:buChar char="•"/>
              <a:defRPr/>
            </a:pPr>
            <a:r>
              <a:rPr lang="en-US" dirty="0" smtClean="0"/>
              <a:t>Submerged pier was larger that originally thought, nearly double amount of pilings and large amounts of slab wood.</a:t>
            </a:r>
          </a:p>
          <a:p>
            <a:pPr marL="365760" indent="-256032" eaLnBrk="1" fontAlgn="auto" hangingPunct="1">
              <a:spcAft>
                <a:spcPts val="0"/>
              </a:spcAft>
              <a:buClr>
                <a:schemeClr val="accent3"/>
              </a:buClr>
              <a:buFont typeface="Georgia"/>
              <a:buChar char="•"/>
              <a:defRPr/>
            </a:pPr>
            <a:r>
              <a:rPr lang="en-US" dirty="0" smtClean="0"/>
              <a:t>Perception problems with local interests group regarding buckets used.  Expectation of “Environmental Bucket” often elevated above reality.  Impossible to dig debris, piling and hard materials with conventional environmental bucket.</a:t>
            </a:r>
          </a:p>
          <a:p>
            <a:pPr marL="365760" indent="-256032" eaLnBrk="1" fontAlgn="auto" hangingPunct="1">
              <a:spcAft>
                <a:spcPts val="0"/>
              </a:spcAft>
              <a:buClr>
                <a:schemeClr val="accent3"/>
              </a:buClr>
              <a:buFont typeface="Georgia"/>
              <a:buChar char="•"/>
              <a:defRPr/>
            </a:pPr>
            <a:r>
              <a:rPr lang="en-US" dirty="0" smtClean="0"/>
              <a:t>Numerous areas were encountered where post dredging confirmation samples were still above threshold contamination levels, required </a:t>
            </a:r>
            <a:r>
              <a:rPr lang="en-US" dirty="0" err="1" smtClean="0"/>
              <a:t>redredging</a:t>
            </a:r>
            <a:r>
              <a:rPr lang="en-US" dirty="0" smtClean="0"/>
              <a:t> and or additional cap.</a:t>
            </a:r>
          </a:p>
          <a:p>
            <a:pPr marL="365760" indent="-256032" eaLnBrk="1" fontAlgn="auto" hangingPunct="1">
              <a:spcAft>
                <a:spcPts val="0"/>
              </a:spcAft>
              <a:buClr>
                <a:schemeClr val="accent3"/>
              </a:buClr>
              <a:buFont typeface="Georgia"/>
              <a:buChar char="•"/>
              <a:defRPr/>
            </a:pPr>
            <a:r>
              <a:rPr lang="en-US" dirty="0" smtClean="0"/>
              <a:t>Small </a:t>
            </a:r>
            <a:r>
              <a:rPr lang="en-US" dirty="0" err="1" smtClean="0"/>
              <a:t>redredge</a:t>
            </a:r>
            <a:r>
              <a:rPr lang="en-US" dirty="0" smtClean="0"/>
              <a:t> areas needed to be resurveyed and additional quantities computed.  Improper methods continued to be used by 3</a:t>
            </a:r>
            <a:r>
              <a:rPr lang="en-US" baseline="30000" dirty="0" smtClean="0"/>
              <a:t>rd</a:t>
            </a:r>
            <a:r>
              <a:rPr lang="en-US" dirty="0" smtClean="0"/>
              <a:t> party surveyor.</a:t>
            </a:r>
          </a:p>
          <a:p>
            <a:pPr marL="365760" indent="-256032" eaLnBrk="1" fontAlgn="auto" hangingPunct="1">
              <a:spcAft>
                <a:spcPts val="0"/>
              </a:spcAft>
              <a:buClr>
                <a:schemeClr val="accent3"/>
              </a:buClr>
              <a:buFont typeface="Georgia"/>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5" descr="Cross  Sections.jpg"/>
          <p:cNvPicPr>
            <a:picLocks noGrp="1" noChangeAspect="1"/>
          </p:cNvPicPr>
          <p:nvPr>
            <p:ph sz="half" idx="1"/>
          </p:nvPr>
        </p:nvPicPr>
        <p:blipFill>
          <a:blip r:embed="rId2" cstate="print"/>
          <a:srcRect l="11485" t="9523" r="12512" b="46032"/>
          <a:stretch>
            <a:fillRect/>
          </a:stretch>
        </p:blipFill>
        <p:spPr>
          <a:xfrm>
            <a:off x="228600" y="685799"/>
            <a:ext cx="8305800" cy="4953001"/>
          </a:xfrm>
        </p:spPr>
      </p:pic>
      <p:sp>
        <p:nvSpPr>
          <p:cNvPr id="25603" name="Title 1"/>
          <p:cNvSpPr>
            <a:spLocks noGrp="1"/>
          </p:cNvSpPr>
          <p:nvPr>
            <p:ph type="title"/>
          </p:nvPr>
        </p:nvSpPr>
        <p:spPr>
          <a:xfrm>
            <a:off x="228600" y="5562600"/>
            <a:ext cx="1600200" cy="914400"/>
          </a:xfrm>
        </p:spPr>
        <p:txBody>
          <a:bodyPr/>
          <a:lstStyle/>
          <a:p>
            <a:pPr eaLnBrk="1" hangingPunct="1"/>
            <a:r>
              <a:rPr lang="en-US" dirty="0" smtClean="0"/>
              <a:t>Example of Differences:</a:t>
            </a:r>
          </a:p>
        </p:txBody>
      </p:sp>
      <p:sp>
        <p:nvSpPr>
          <p:cNvPr id="5" name="Text Placeholder 4"/>
          <p:cNvSpPr>
            <a:spLocks noGrp="1"/>
          </p:cNvSpPr>
          <p:nvPr>
            <p:ph type="body" idx="2"/>
          </p:nvPr>
        </p:nvSpPr>
        <p:spPr>
          <a:xfrm>
            <a:off x="2133600" y="5668962"/>
            <a:ext cx="6659563" cy="1189038"/>
          </a:xfrm>
        </p:spPr>
        <p:txBody>
          <a:bodyPr>
            <a:normAutofit/>
          </a:bodyPr>
          <a:lstStyle/>
          <a:p>
            <a:pPr eaLnBrk="1" fontAlgn="auto" hangingPunct="1">
              <a:spcAft>
                <a:spcPts val="0"/>
              </a:spcAft>
              <a:buClr>
                <a:schemeClr val="accent3"/>
              </a:buClr>
              <a:buFont typeface="Georgia"/>
              <a:buNone/>
              <a:defRPr/>
            </a:pPr>
            <a:r>
              <a:rPr lang="en-US" dirty="0" smtClean="0"/>
              <a:t>Inconsistent results and in depth review led to numerous issues including improper offsets, inversion of high and low frequency soundings and many other issues.</a:t>
            </a:r>
          </a:p>
          <a:p>
            <a:pPr eaLnBrk="1" fontAlgn="auto" hangingPunct="1">
              <a:spcAft>
                <a:spcPts val="0"/>
              </a:spcAft>
              <a:buClr>
                <a:schemeClr val="accent3"/>
              </a:buClr>
              <a:buFont typeface="Georgia"/>
              <a:buNone/>
              <a:defRPr/>
            </a:pPr>
            <a:endParaRPr lang="en-US" dirty="0" smtClean="0"/>
          </a:p>
          <a:p>
            <a:pPr eaLnBrk="1" fontAlgn="auto" hangingPunct="1">
              <a:spcAft>
                <a:spcPts val="0"/>
              </a:spcAft>
              <a:buClr>
                <a:schemeClr val="accent3"/>
              </a:buClr>
              <a:buFont typeface="Georgia"/>
              <a:buNone/>
              <a:defRPr/>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048000"/>
            <a:ext cx="8229600" cy="1066800"/>
          </a:xfrm>
        </p:spPr>
        <p:txBody>
          <a:bodyPr>
            <a:normAutofit fontScale="90000"/>
          </a:bodyPr>
          <a:lstStyle/>
          <a:p>
            <a:pPr eaLnBrk="1" fontAlgn="auto" hangingPunct="1">
              <a:spcAft>
                <a:spcPts val="0"/>
              </a:spcAft>
              <a:defRPr/>
            </a:pPr>
            <a:r>
              <a:rPr lang="en-US" dirty="0" smtClean="0"/>
              <a:t/>
            </a:r>
            <a:br>
              <a:rPr lang="en-US" dirty="0" smtClean="0"/>
            </a:br>
            <a:r>
              <a:rPr lang="en-US" dirty="0" smtClean="0"/>
              <a:t/>
            </a:r>
            <a:br>
              <a:rPr lang="en-US" dirty="0" smtClean="0"/>
            </a:br>
            <a:r>
              <a:rPr lang="en-US" dirty="0" smtClean="0"/>
              <a:t/>
            </a:r>
            <a:br>
              <a:rPr lang="en-US" dirty="0" smtClean="0"/>
            </a:br>
            <a:r>
              <a:rPr lang="en-US" sz="3100" dirty="0" smtClean="0"/>
              <a:t>Project Sponsors:</a:t>
            </a:r>
            <a:br>
              <a:rPr lang="en-US" sz="3100" dirty="0" smtClean="0"/>
            </a:br>
            <a:r>
              <a:rPr lang="en-US" sz="3100" dirty="0" smtClean="0"/>
              <a:t>USEPA – GLNPO</a:t>
            </a:r>
            <a:br>
              <a:rPr lang="en-US" sz="3100" dirty="0" smtClean="0"/>
            </a:br>
            <a:r>
              <a:rPr lang="en-US" sz="3100" dirty="0" smtClean="0"/>
              <a:t>State of Michigan</a:t>
            </a:r>
            <a:br>
              <a:rPr lang="en-US" sz="3100" dirty="0" smtClean="0"/>
            </a:br>
            <a:r>
              <a:rPr lang="en-US" sz="3100" dirty="0" smtClean="0"/>
              <a:t/>
            </a:r>
            <a:br>
              <a:rPr lang="en-US" sz="3100" dirty="0" smtClean="0"/>
            </a:br>
            <a:r>
              <a:rPr lang="en-US" sz="3100" dirty="0" smtClean="0"/>
              <a:t>Prime Contractor:</a:t>
            </a:r>
            <a:br>
              <a:rPr lang="en-US" sz="3100" dirty="0" smtClean="0"/>
            </a:br>
            <a:r>
              <a:rPr lang="en-US" sz="3100" dirty="0" smtClean="0"/>
              <a:t>LKR – </a:t>
            </a:r>
            <a:r>
              <a:rPr lang="en-US" sz="3100" dirty="0" err="1" smtClean="0"/>
              <a:t>Lata</a:t>
            </a:r>
            <a:r>
              <a:rPr lang="en-US" sz="3100" dirty="0" smtClean="0"/>
              <a:t> Kemron Remediation, LLC</a:t>
            </a:r>
            <a:br>
              <a:rPr lang="en-US" sz="3100" dirty="0" smtClean="0"/>
            </a:br>
            <a:r>
              <a:rPr lang="en-US" sz="3100" dirty="0" smtClean="0"/>
              <a:t/>
            </a:r>
            <a:br>
              <a:rPr lang="en-US" sz="3100" dirty="0" smtClean="0"/>
            </a:br>
            <a:r>
              <a:rPr lang="en-US" sz="3100" dirty="0" smtClean="0"/>
              <a:t>Dredging/Capping Subcontractor:</a:t>
            </a:r>
            <a:br>
              <a:rPr lang="en-US" sz="3100" dirty="0" smtClean="0"/>
            </a:br>
            <a:r>
              <a:rPr lang="en-US" sz="3100" dirty="0" smtClean="0"/>
              <a:t>White Lake Dock &amp; Dredge, Inc</a:t>
            </a:r>
            <a:br>
              <a:rPr lang="en-US" sz="3100" dirty="0" smtClean="0"/>
            </a:br>
            <a:endParaRPr lang="en-US" sz="31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5" descr="Cross  Sections.jpg"/>
          <p:cNvPicPr>
            <a:picLocks noGrp="1" noChangeAspect="1"/>
          </p:cNvPicPr>
          <p:nvPr>
            <p:ph sz="half" idx="1"/>
          </p:nvPr>
        </p:nvPicPr>
        <p:blipFill>
          <a:blip r:embed="rId2" cstate="print"/>
          <a:srcRect l="19140" t="56923" r="19140" b="6154"/>
          <a:stretch>
            <a:fillRect/>
          </a:stretch>
        </p:blipFill>
        <p:spPr>
          <a:xfrm>
            <a:off x="838200" y="990600"/>
            <a:ext cx="7391400" cy="4419600"/>
          </a:xfrm>
        </p:spPr>
      </p:pic>
      <p:sp>
        <p:nvSpPr>
          <p:cNvPr id="25603" name="Title 1"/>
          <p:cNvSpPr>
            <a:spLocks noGrp="1"/>
          </p:cNvSpPr>
          <p:nvPr>
            <p:ph type="title"/>
          </p:nvPr>
        </p:nvSpPr>
        <p:spPr>
          <a:xfrm>
            <a:off x="228600" y="5562600"/>
            <a:ext cx="1600200" cy="914400"/>
          </a:xfrm>
        </p:spPr>
        <p:txBody>
          <a:bodyPr/>
          <a:lstStyle/>
          <a:p>
            <a:pPr eaLnBrk="1" hangingPunct="1"/>
            <a:r>
              <a:rPr lang="en-US" dirty="0" smtClean="0"/>
              <a:t>Example of Differences:</a:t>
            </a:r>
          </a:p>
        </p:txBody>
      </p:sp>
      <p:sp>
        <p:nvSpPr>
          <p:cNvPr id="5" name="Text Placeholder 4"/>
          <p:cNvSpPr>
            <a:spLocks noGrp="1"/>
          </p:cNvSpPr>
          <p:nvPr>
            <p:ph type="body" idx="2"/>
          </p:nvPr>
        </p:nvSpPr>
        <p:spPr>
          <a:xfrm>
            <a:off x="2133600" y="5668962"/>
            <a:ext cx="6659563" cy="1189038"/>
          </a:xfrm>
        </p:spPr>
        <p:txBody>
          <a:bodyPr>
            <a:normAutofit/>
          </a:bodyPr>
          <a:lstStyle/>
          <a:p>
            <a:pPr eaLnBrk="1" fontAlgn="auto" hangingPunct="1">
              <a:spcAft>
                <a:spcPts val="0"/>
              </a:spcAft>
              <a:buClr>
                <a:schemeClr val="accent3"/>
              </a:buClr>
              <a:buFont typeface="Georgia"/>
              <a:buNone/>
              <a:defRPr/>
            </a:pPr>
            <a:r>
              <a:rPr lang="en-US" dirty="0" smtClean="0"/>
              <a:t>Inconsistent results and in depth review led to numerous issues including improper offsets, inversion of high and low frequency soundings and many other issues.</a:t>
            </a:r>
          </a:p>
          <a:p>
            <a:pPr eaLnBrk="1" fontAlgn="auto" hangingPunct="1">
              <a:spcAft>
                <a:spcPts val="0"/>
              </a:spcAft>
              <a:buClr>
                <a:schemeClr val="accent3"/>
              </a:buClr>
              <a:buFont typeface="Georgia"/>
              <a:buNone/>
              <a:defRPr/>
            </a:pPr>
            <a:endParaRPr lang="en-US" dirty="0" smtClean="0"/>
          </a:p>
          <a:p>
            <a:pPr eaLnBrk="1" fontAlgn="auto" hangingPunct="1">
              <a:spcAft>
                <a:spcPts val="0"/>
              </a:spcAft>
              <a:buClr>
                <a:schemeClr val="accent3"/>
              </a:buClr>
              <a:buFont typeface="Georgia"/>
              <a:buNone/>
              <a:defRPr/>
            </a:pP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Massive amounts of </a:t>
            </a:r>
            <a:r>
              <a:rPr lang="en-US" dirty="0" err="1" smtClean="0"/>
              <a:t>slabwood</a:t>
            </a:r>
            <a:r>
              <a:rPr lang="en-US" dirty="0" smtClean="0"/>
              <a:t> encountered in pier removal.</a:t>
            </a:r>
          </a:p>
        </p:txBody>
      </p:sp>
      <p:pic>
        <p:nvPicPr>
          <p:cNvPr id="8" name="Content Placeholder 7" descr="F:\Devon\WLDD Projects\Division Street\DSO Pics\P9210394.JPG"/>
          <p:cNvPicPr>
            <a:picLocks noGrp="1"/>
          </p:cNvPicPr>
          <p:nvPr>
            <p:ph idx="1"/>
          </p:nvPr>
        </p:nvPicPr>
        <p:blipFill>
          <a:blip r:embed="rId2" cstate="print"/>
          <a:stretch>
            <a:fillRect/>
          </a:stretch>
        </p:blipFill>
        <p:spPr bwMode="auto">
          <a:xfrm>
            <a:off x="990600" y="1643529"/>
            <a:ext cx="7010400" cy="3951941"/>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Massive amounts of </a:t>
            </a:r>
            <a:r>
              <a:rPr lang="en-US" dirty="0" err="1" smtClean="0"/>
              <a:t>slabwood</a:t>
            </a:r>
            <a:r>
              <a:rPr lang="en-US" dirty="0" smtClean="0"/>
              <a:t> encountered in pier removal.</a:t>
            </a:r>
          </a:p>
        </p:txBody>
      </p:sp>
      <p:pic>
        <p:nvPicPr>
          <p:cNvPr id="8" name="Content Placeholder 7" descr="F:\Devon\WLDD Projects\Division Street\DSO Pics\P9210394.JPG"/>
          <p:cNvPicPr>
            <a:picLocks noGrp="1"/>
          </p:cNvPicPr>
          <p:nvPr>
            <p:ph idx="1"/>
          </p:nvPr>
        </p:nvPicPr>
        <p:blipFill>
          <a:blip r:embed="rId2" cstate="print"/>
          <a:stretch>
            <a:fillRect/>
          </a:stretch>
        </p:blipFill>
        <p:spPr bwMode="auto">
          <a:xfrm>
            <a:off x="1850286" y="1643529"/>
            <a:ext cx="5291028" cy="3951941"/>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Massive amounts of </a:t>
            </a:r>
            <a:r>
              <a:rPr lang="en-US" dirty="0" err="1" smtClean="0"/>
              <a:t>slabwood</a:t>
            </a:r>
            <a:r>
              <a:rPr lang="en-US" dirty="0" smtClean="0"/>
              <a:t> encountered in pier removal.</a:t>
            </a:r>
          </a:p>
        </p:txBody>
      </p:sp>
      <p:pic>
        <p:nvPicPr>
          <p:cNvPr id="6" name="Content Placeholder 5" descr="IMAG0373.jpg"/>
          <p:cNvPicPr>
            <a:picLocks noGrp="1"/>
          </p:cNvPicPr>
          <p:nvPr>
            <p:ph idx="1"/>
          </p:nvPr>
        </p:nvPicPr>
        <p:blipFill>
          <a:blip r:embed="rId2" cstate="print"/>
          <a:stretch>
            <a:fillRect/>
          </a:stretch>
        </p:blipFill>
        <p:spPr>
          <a:xfrm>
            <a:off x="457200" y="1371600"/>
            <a:ext cx="8077200" cy="474070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Double anticipated piles in pier removal.</a:t>
            </a:r>
          </a:p>
        </p:txBody>
      </p:sp>
      <p:pic>
        <p:nvPicPr>
          <p:cNvPr id="8" name="Content Placeholder 7" descr="F:\Devon\WLDD Projects\Division Street\DSO Pics\P9210394.JPG"/>
          <p:cNvPicPr>
            <a:picLocks noGrp="1"/>
          </p:cNvPicPr>
          <p:nvPr>
            <p:ph idx="1"/>
          </p:nvPr>
        </p:nvPicPr>
        <p:blipFill>
          <a:blip r:embed="rId2" cstate="print"/>
          <a:stretch>
            <a:fillRect/>
          </a:stretch>
        </p:blipFill>
        <p:spPr bwMode="auto">
          <a:xfrm>
            <a:off x="1850286" y="1643529"/>
            <a:ext cx="5291028" cy="395194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Project Images:</a:t>
            </a:r>
          </a:p>
        </p:txBody>
      </p:sp>
      <p:sp>
        <p:nvSpPr>
          <p:cNvPr id="10" name="TextBox 9"/>
          <p:cNvSpPr txBox="1"/>
          <p:nvPr/>
        </p:nvSpPr>
        <p:spPr>
          <a:xfrm>
            <a:off x="685800" y="6096001"/>
            <a:ext cx="7391400" cy="369332"/>
          </a:xfrm>
          <a:prstGeom prst="rect">
            <a:avLst/>
          </a:prstGeom>
          <a:noFill/>
        </p:spPr>
        <p:txBody>
          <a:bodyPr wrap="square" rtlCol="0">
            <a:spAutoFit/>
          </a:bodyPr>
          <a:lstStyle/>
          <a:p>
            <a:r>
              <a:rPr lang="en-US" dirty="0" smtClean="0"/>
              <a:t>Core samples taken to verify sand cap thickness</a:t>
            </a:r>
          </a:p>
        </p:txBody>
      </p:sp>
      <p:pic>
        <p:nvPicPr>
          <p:cNvPr id="8" name="Content Placeholder 7" descr="F:\Devon\WLDD Projects\Division Street\DSO Pics\P9210394.JPG"/>
          <p:cNvPicPr>
            <a:picLocks noGrp="1"/>
          </p:cNvPicPr>
          <p:nvPr>
            <p:ph idx="1"/>
          </p:nvPr>
        </p:nvPicPr>
        <p:blipFill>
          <a:blip r:embed="rId2" cstate="print"/>
          <a:stretch>
            <a:fillRect/>
          </a:stretch>
        </p:blipFill>
        <p:spPr bwMode="auto">
          <a:xfrm>
            <a:off x="3314092" y="1643529"/>
            <a:ext cx="2363415" cy="395194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533400"/>
            <a:ext cx="8229600" cy="1066800"/>
          </a:xfrm>
        </p:spPr>
        <p:txBody>
          <a:bodyPr>
            <a:normAutofit/>
          </a:bodyPr>
          <a:lstStyle/>
          <a:p>
            <a:pPr eaLnBrk="1" fontAlgn="auto" hangingPunct="1">
              <a:spcAft>
                <a:spcPts val="0"/>
              </a:spcAft>
              <a:defRPr/>
            </a:pPr>
            <a:r>
              <a:rPr lang="en-US" dirty="0" smtClean="0"/>
              <a:t>Resolution to Field Problems</a:t>
            </a:r>
            <a:endParaRPr lang="en-US" dirty="0"/>
          </a:p>
        </p:txBody>
      </p:sp>
      <p:sp>
        <p:nvSpPr>
          <p:cNvPr id="6" name="Content Placeholder 5"/>
          <p:cNvSpPr>
            <a:spLocks noGrp="1"/>
          </p:cNvSpPr>
          <p:nvPr>
            <p:ph idx="1"/>
          </p:nvPr>
        </p:nvSpPr>
        <p:spPr>
          <a:xfrm>
            <a:off x="457200" y="2249488"/>
            <a:ext cx="8534400" cy="4324350"/>
          </a:xfrm>
        </p:spPr>
        <p:txBody>
          <a:bodyPr/>
          <a:lstStyle/>
          <a:p>
            <a:pPr eaLnBrk="1" hangingPunct="1"/>
            <a:r>
              <a:rPr lang="en-US" dirty="0" smtClean="0"/>
              <a:t>WLDDI changed dredging </a:t>
            </a:r>
            <a:r>
              <a:rPr lang="en-US" i="1" dirty="0" smtClean="0"/>
              <a:t>equipment</a:t>
            </a:r>
            <a:r>
              <a:rPr lang="en-US" dirty="0" smtClean="0"/>
              <a:t> implemented to deal with additional timber pilings and debris as well as hard bottom sediment</a:t>
            </a:r>
          </a:p>
          <a:p>
            <a:pPr eaLnBrk="1" hangingPunct="1"/>
            <a:r>
              <a:rPr lang="en-US" dirty="0" smtClean="0"/>
              <a:t>Diligent hydrographic check surveys performed to ensure proper QA/QC of 3</a:t>
            </a:r>
            <a:r>
              <a:rPr lang="en-US" baseline="30000" dirty="0" smtClean="0"/>
              <a:t>rd</a:t>
            </a:r>
            <a:r>
              <a:rPr lang="en-US" dirty="0" smtClean="0"/>
              <a:t> Party Results.  Use proper techniques and equipment. </a:t>
            </a:r>
          </a:p>
          <a:p>
            <a:pPr eaLnBrk="1" hangingPunct="1"/>
            <a:r>
              <a:rPr lang="en-US" dirty="0" smtClean="0"/>
              <a:t>Conduct Numerous core samples post cap to verify and QA/QC results and confirm errors in 3</a:t>
            </a:r>
            <a:r>
              <a:rPr lang="en-US" baseline="30000" dirty="0" smtClean="0"/>
              <a:t>rd</a:t>
            </a:r>
            <a:r>
              <a:rPr lang="en-US" dirty="0" smtClean="0"/>
              <a:t> party surveys.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763000" cy="5867400"/>
          </a:xfrm>
        </p:spPr>
        <p:txBody>
          <a:bodyPr/>
          <a:lstStyle/>
          <a:p>
            <a:pPr eaLnBrk="1" hangingPunct="1"/>
            <a:r>
              <a:rPr lang="en-US" sz="2400" dirty="0" smtClean="0"/>
              <a:t>Fine tuning and minor modifications to dredging methods and in barge stabilization processes allowed the majority of dredge spoils to be direct loaded into trucks for disposal.</a:t>
            </a:r>
          </a:p>
          <a:p>
            <a:pPr eaLnBrk="1" hangingPunct="1"/>
            <a:r>
              <a:rPr lang="en-US" sz="2400" dirty="0" smtClean="0"/>
              <a:t>Flexibility of equipment and crew allowed for rapid changes in work assignments.</a:t>
            </a:r>
          </a:p>
          <a:p>
            <a:pPr eaLnBrk="1" hangingPunct="1"/>
            <a:r>
              <a:rPr lang="en-US" sz="2400" dirty="0" smtClean="0"/>
              <a:t>Performed capping operations on night shift and dredging operations during day shift.</a:t>
            </a:r>
          </a:p>
          <a:p>
            <a:pPr eaLnBrk="1" hangingPunct="1"/>
            <a:r>
              <a:rPr lang="en-US" sz="2400" dirty="0" smtClean="0"/>
              <a:t>Modifications in task were also performed when possible to allow for work during all but the worst of weather encountered.  Exposed areas were tackled on calm days and protected areas were saved for poor weather windows.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Prove Inaccuracy of Surveys:</a:t>
            </a:r>
          </a:p>
        </p:txBody>
      </p:sp>
      <p:sp>
        <p:nvSpPr>
          <p:cNvPr id="10" name="TextBox 9"/>
          <p:cNvSpPr txBox="1"/>
          <p:nvPr/>
        </p:nvSpPr>
        <p:spPr>
          <a:xfrm>
            <a:off x="685800" y="6096001"/>
            <a:ext cx="8153400" cy="646331"/>
          </a:xfrm>
          <a:prstGeom prst="rect">
            <a:avLst/>
          </a:prstGeom>
          <a:noFill/>
        </p:spPr>
        <p:txBody>
          <a:bodyPr wrap="square" rtlCol="0">
            <a:spAutoFit/>
          </a:bodyPr>
          <a:lstStyle/>
          <a:p>
            <a:r>
              <a:rPr lang="en-US" dirty="0" smtClean="0"/>
              <a:t>Re dredged areas in red outline, note lack of contours.  No extra lines run by 3</a:t>
            </a:r>
            <a:r>
              <a:rPr lang="en-US" baseline="30000" dirty="0" smtClean="0"/>
              <a:t>rd</a:t>
            </a:r>
            <a:r>
              <a:rPr lang="en-US" dirty="0" smtClean="0"/>
              <a:t> party to define 100’x100’ </a:t>
            </a:r>
            <a:r>
              <a:rPr lang="en-US" dirty="0" err="1" smtClean="0"/>
              <a:t>redredge</a:t>
            </a:r>
            <a:r>
              <a:rPr lang="en-US" dirty="0" smtClean="0"/>
              <a:t> areas.  30’ spaced sections ran.</a:t>
            </a:r>
          </a:p>
        </p:txBody>
      </p:sp>
      <p:pic>
        <p:nvPicPr>
          <p:cNvPr id="8" name="Content Placeholder 7" descr="F:\Devon\WLDD Projects\Division Street\DSO Pics\P9210394.JPG"/>
          <p:cNvPicPr>
            <a:picLocks noGrp="1"/>
          </p:cNvPicPr>
          <p:nvPr>
            <p:ph idx="1"/>
          </p:nvPr>
        </p:nvPicPr>
        <p:blipFill>
          <a:blip r:embed="rId2" cstate="print"/>
          <a:stretch>
            <a:fillRect/>
          </a:stretch>
        </p:blipFill>
        <p:spPr bwMode="auto">
          <a:xfrm>
            <a:off x="533400" y="1143000"/>
            <a:ext cx="8001000" cy="48006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8229600" cy="1066800"/>
          </a:xfrm>
        </p:spPr>
        <p:txBody>
          <a:bodyPr/>
          <a:lstStyle/>
          <a:p>
            <a:pPr eaLnBrk="1" hangingPunct="1"/>
            <a:r>
              <a:rPr lang="en-US" dirty="0" smtClean="0"/>
              <a:t>Prove Inaccuracy of Surveys:</a:t>
            </a:r>
          </a:p>
        </p:txBody>
      </p:sp>
      <p:sp>
        <p:nvSpPr>
          <p:cNvPr id="10" name="TextBox 9"/>
          <p:cNvSpPr txBox="1"/>
          <p:nvPr/>
        </p:nvSpPr>
        <p:spPr>
          <a:xfrm>
            <a:off x="685800" y="6096001"/>
            <a:ext cx="7391400" cy="646331"/>
          </a:xfrm>
          <a:prstGeom prst="rect">
            <a:avLst/>
          </a:prstGeom>
          <a:noFill/>
        </p:spPr>
        <p:txBody>
          <a:bodyPr wrap="square" rtlCol="0">
            <a:spAutoFit/>
          </a:bodyPr>
          <a:lstStyle/>
          <a:p>
            <a:r>
              <a:rPr lang="en-US" dirty="0" smtClean="0"/>
              <a:t>Re dredged areas in red outline, note detail of contours.  Multibeam coverage at 2 times depth.  Get paid for work performed.</a:t>
            </a:r>
          </a:p>
        </p:txBody>
      </p:sp>
      <p:pic>
        <p:nvPicPr>
          <p:cNvPr id="8" name="Content Placeholder 7" descr="F:\Devon\WLDD Projects\Division Street\DSO Pics\P9210394.JPG"/>
          <p:cNvPicPr>
            <a:picLocks noGrp="1"/>
          </p:cNvPicPr>
          <p:nvPr>
            <p:ph idx="1"/>
          </p:nvPr>
        </p:nvPicPr>
        <p:blipFill>
          <a:blip r:embed="rId2" cstate="print"/>
          <a:srcRect l="21009" r="14944" b="6349"/>
          <a:stretch>
            <a:fillRect/>
          </a:stretch>
        </p:blipFill>
        <p:spPr bwMode="auto">
          <a:xfrm rot="16200000">
            <a:off x="2209800" y="-838202"/>
            <a:ext cx="4648202" cy="8610599"/>
          </a:xfrm>
          <a:prstGeom prst="rect">
            <a:avLst/>
          </a:prstGeom>
          <a:noFill/>
          <a:ln>
            <a:noFill/>
          </a:ln>
        </p:spPr>
      </p:pic>
      <p:cxnSp>
        <p:nvCxnSpPr>
          <p:cNvPr id="6" name="Straight Arrow Connector 5"/>
          <p:cNvCxnSpPr/>
          <p:nvPr/>
        </p:nvCxnSpPr>
        <p:spPr>
          <a:xfrm flipV="1">
            <a:off x="1143000" y="2057400"/>
            <a:ext cx="3048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810000"/>
            <a:ext cx="2209800" cy="1477328"/>
          </a:xfrm>
          <a:prstGeom prst="rect">
            <a:avLst/>
          </a:prstGeom>
          <a:noFill/>
        </p:spPr>
        <p:txBody>
          <a:bodyPr wrap="square" rtlCol="0">
            <a:spAutoFit/>
          </a:bodyPr>
          <a:lstStyle/>
          <a:p>
            <a:r>
              <a:rPr lang="en-US" dirty="0" smtClean="0"/>
              <a:t>Note the detailed depressions from moorings. Not evident on single trace.</a:t>
            </a:r>
            <a:endParaRPr lang="en-US" dirty="0"/>
          </a:p>
        </p:txBody>
      </p:sp>
      <p:cxnSp>
        <p:nvCxnSpPr>
          <p:cNvPr id="11" name="Straight Arrow Connector 10"/>
          <p:cNvCxnSpPr/>
          <p:nvPr/>
        </p:nvCxnSpPr>
        <p:spPr>
          <a:xfrm flipH="1">
            <a:off x="3352800" y="1752600"/>
            <a:ext cx="14478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00600" y="1447800"/>
            <a:ext cx="3048000" cy="923330"/>
          </a:xfrm>
          <a:prstGeom prst="rect">
            <a:avLst/>
          </a:prstGeom>
          <a:noFill/>
        </p:spPr>
        <p:txBody>
          <a:bodyPr wrap="square" rtlCol="0">
            <a:spAutoFit/>
          </a:bodyPr>
          <a:lstStyle/>
          <a:p>
            <a:r>
              <a:rPr lang="en-US" dirty="0" err="1" smtClean="0"/>
              <a:t>Redredge</a:t>
            </a:r>
            <a:r>
              <a:rPr lang="en-US" dirty="0" smtClean="0"/>
              <a:t> areas readily evident, even without borders.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143000"/>
            <a:ext cx="8229600" cy="1069975"/>
          </a:xfrm>
        </p:spPr>
        <p:txBody>
          <a:bodyPr/>
          <a:lstStyle/>
          <a:p>
            <a:pPr eaLnBrk="1" hangingPunct="1"/>
            <a:r>
              <a:rPr lang="en-US" sz="3200" dirty="0" smtClean="0"/>
              <a:t>Project Specifics:</a:t>
            </a:r>
            <a:br>
              <a:rPr lang="en-US" sz="3200" dirty="0" smtClean="0"/>
            </a:br>
            <a:r>
              <a:rPr lang="en-US" sz="3200" dirty="0" smtClean="0"/>
              <a:t/>
            </a:r>
            <a:br>
              <a:rPr lang="en-US" sz="3200" dirty="0" smtClean="0"/>
            </a:br>
            <a:endParaRPr lang="en-US" sz="3200" dirty="0" smtClean="0"/>
          </a:p>
        </p:txBody>
      </p:sp>
      <p:sp>
        <p:nvSpPr>
          <p:cNvPr id="10243" name="TextBox 8"/>
          <p:cNvSpPr txBox="1">
            <a:spLocks noChangeArrowheads="1"/>
          </p:cNvSpPr>
          <p:nvPr/>
        </p:nvSpPr>
        <p:spPr bwMode="auto">
          <a:xfrm>
            <a:off x="381000" y="1527875"/>
            <a:ext cx="8610600" cy="4154984"/>
          </a:xfrm>
          <a:prstGeom prst="rect">
            <a:avLst/>
          </a:prstGeom>
          <a:noFill/>
          <a:ln w="9525">
            <a:noFill/>
            <a:miter lim="800000"/>
            <a:headEnd/>
            <a:tailEnd/>
          </a:ln>
        </p:spPr>
        <p:txBody>
          <a:bodyPr wrap="square">
            <a:spAutoFit/>
          </a:bodyPr>
          <a:lstStyle/>
          <a:p>
            <a:pPr>
              <a:buFont typeface="Arial" pitchFamily="34" charset="0"/>
              <a:buChar char="•"/>
            </a:pPr>
            <a:r>
              <a:rPr lang="en-US" sz="2400" dirty="0" smtClean="0">
                <a:latin typeface="+mn-lt"/>
              </a:rPr>
              <a:t>Mechanical Dredge with </a:t>
            </a:r>
            <a:r>
              <a:rPr lang="en-US" sz="2400" dirty="0">
                <a:latin typeface="+mn-lt"/>
              </a:rPr>
              <a:t>Turbidity Enclosure </a:t>
            </a:r>
          </a:p>
          <a:p>
            <a:pPr>
              <a:buFont typeface="Arial" pitchFamily="34" charset="0"/>
              <a:buChar char="•"/>
            </a:pPr>
            <a:r>
              <a:rPr lang="en-US" sz="2400" dirty="0">
                <a:latin typeface="+mn-lt"/>
              </a:rPr>
              <a:t>Depths from 2’ to 28’ and narrow </a:t>
            </a:r>
            <a:r>
              <a:rPr lang="en-US" sz="2400" dirty="0" smtClean="0">
                <a:latin typeface="+mn-lt"/>
              </a:rPr>
              <a:t>confines</a:t>
            </a:r>
          </a:p>
          <a:p>
            <a:pPr>
              <a:buFont typeface="Arial" pitchFamily="34" charset="0"/>
              <a:buChar char="•"/>
            </a:pPr>
            <a:r>
              <a:rPr lang="en-US" sz="2400" dirty="0" smtClean="0">
                <a:latin typeface="+mn-lt"/>
              </a:rPr>
              <a:t>Dredge Quantity: 54,709 CY</a:t>
            </a:r>
          </a:p>
          <a:p>
            <a:pPr>
              <a:buFont typeface="Arial" pitchFamily="34" charset="0"/>
              <a:buChar char="•"/>
            </a:pPr>
            <a:r>
              <a:rPr lang="en-US" sz="2400" dirty="0" smtClean="0">
                <a:latin typeface="+mn-lt"/>
              </a:rPr>
              <a:t>In Barge Stabilization and Upland Disposal</a:t>
            </a:r>
          </a:p>
          <a:p>
            <a:pPr>
              <a:buFont typeface="Arial" pitchFamily="34" charset="0"/>
              <a:buChar char="•"/>
            </a:pPr>
            <a:r>
              <a:rPr lang="en-US" sz="2400" dirty="0" smtClean="0">
                <a:latin typeface="+mn-lt"/>
              </a:rPr>
              <a:t>Cap Quantity:</a:t>
            </a:r>
            <a:r>
              <a:rPr lang="en-US" sz="2400" dirty="0">
                <a:latin typeface="+mn-lt"/>
              </a:rPr>
              <a:t> </a:t>
            </a:r>
            <a:r>
              <a:rPr lang="en-US" sz="2400" dirty="0" smtClean="0">
                <a:latin typeface="+mn-lt"/>
              </a:rPr>
              <a:t>102,656 CY</a:t>
            </a:r>
          </a:p>
          <a:p>
            <a:pPr>
              <a:buFont typeface="Arial" pitchFamily="34" charset="0"/>
              <a:buChar char="•"/>
            </a:pPr>
            <a:r>
              <a:rPr lang="en-US" sz="2400" dirty="0" smtClean="0">
                <a:latin typeface="+mn-lt"/>
              </a:rPr>
              <a:t>Locally Sourced Sand</a:t>
            </a:r>
          </a:p>
          <a:p>
            <a:pPr>
              <a:buFont typeface="Arial" pitchFamily="34" charset="0"/>
              <a:buChar char="•"/>
            </a:pPr>
            <a:r>
              <a:rPr lang="en-US" sz="2400" dirty="0" smtClean="0">
                <a:latin typeface="+mn-lt"/>
              </a:rPr>
              <a:t>Estimated 370 Timber pilings unknown length</a:t>
            </a:r>
          </a:p>
          <a:p>
            <a:pPr>
              <a:buFont typeface="Arial" pitchFamily="34" charset="0"/>
              <a:buChar char="•"/>
            </a:pPr>
            <a:r>
              <a:rPr lang="en-US" sz="2400" dirty="0" smtClean="0">
                <a:latin typeface="+mn-lt"/>
              </a:rPr>
              <a:t>Remove and clean 51 mooring anchorages</a:t>
            </a:r>
            <a:r>
              <a:rPr lang="en-US" sz="3200" dirty="0" smtClean="0">
                <a:latin typeface="+mn-lt"/>
              </a:rPr>
              <a:t>.</a:t>
            </a:r>
          </a:p>
          <a:p>
            <a:pPr>
              <a:buFont typeface="Arial" pitchFamily="34" charset="0"/>
              <a:buChar char="•"/>
            </a:pPr>
            <a:endParaRPr lang="en-US" sz="3200" dirty="0" smtClean="0"/>
          </a:p>
          <a:p>
            <a:pPr>
              <a:buFont typeface="Arial" pitchFamily="34" charset="0"/>
              <a:buChar char="•"/>
            </a:pP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blinds(horizontal)">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blinds(horizontal)">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27" dur="500"/>
                                        <p:tgtEl>
                                          <p:spTgt spid="10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blinds(horizontal)">
                                      <p:cBhvr>
                                        <p:cTn id="32" dur="500"/>
                                        <p:tgtEl>
                                          <p:spTgt spid="102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Effect transition="in" filter="blinds(horizontal)">
                                      <p:cBhvr>
                                        <p:cTn id="37" dur="500"/>
                                        <p:tgtEl>
                                          <p:spTgt spid="102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243">
                                            <p:txEl>
                                              <p:pRg st="7" end="7"/>
                                            </p:txEl>
                                          </p:spTgt>
                                        </p:tgtEl>
                                        <p:attrNameLst>
                                          <p:attrName>style.visibility</p:attrName>
                                        </p:attrNameLst>
                                      </p:cBhvr>
                                      <p:to>
                                        <p:strVal val="visible"/>
                                      </p:to>
                                    </p:set>
                                    <p:animEffect transition="in" filter="blinds(horizontal)">
                                      <p:cBhvr>
                                        <p:cTn id="42" dur="500"/>
                                        <p:tgtEl>
                                          <p:spTgt spid="102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2334.JPG"/>
          <p:cNvPicPr>
            <a:picLocks noChangeAspect="1"/>
          </p:cNvPicPr>
          <p:nvPr/>
        </p:nvPicPr>
        <p:blipFill>
          <a:blip r:embed="rId3" cstate="print"/>
          <a:stretch>
            <a:fillRect/>
          </a:stretch>
        </p:blipFill>
        <p:spPr>
          <a:xfrm>
            <a:off x="1219200" y="1371600"/>
            <a:ext cx="6934200" cy="5200650"/>
          </a:xfrm>
          <a:prstGeom prst="rect">
            <a:avLst/>
          </a:prstGeom>
          <a:ln>
            <a:noFill/>
          </a:ln>
          <a:effectLst>
            <a:softEdge rad="112500"/>
          </a:effectLst>
        </p:spPr>
      </p:pic>
      <p:sp>
        <p:nvSpPr>
          <p:cNvPr id="2" name="Title 1"/>
          <p:cNvSpPr>
            <a:spLocks noGrp="1"/>
          </p:cNvSpPr>
          <p:nvPr>
            <p:ph type="title"/>
          </p:nvPr>
        </p:nvSpPr>
        <p:spPr>
          <a:xfrm>
            <a:off x="381000" y="457200"/>
            <a:ext cx="8229600" cy="1066800"/>
          </a:xfrm>
        </p:spPr>
        <p:txBody>
          <a:bodyPr/>
          <a:lstStyle/>
          <a:p>
            <a:pPr eaLnBrk="1" hangingPunct="1"/>
            <a:r>
              <a:rPr lang="en-US" dirty="0" smtClean="0"/>
              <a:t>Conclusions</a:t>
            </a:r>
          </a:p>
        </p:txBody>
      </p:sp>
      <p:sp>
        <p:nvSpPr>
          <p:cNvPr id="3" name="Content Placeholder 2"/>
          <p:cNvSpPr>
            <a:spLocks noGrp="1"/>
          </p:cNvSpPr>
          <p:nvPr>
            <p:ph idx="1"/>
          </p:nvPr>
        </p:nvSpPr>
        <p:spPr>
          <a:xfrm>
            <a:off x="457200" y="1524000"/>
            <a:ext cx="8229600" cy="5334000"/>
          </a:xfrm>
        </p:spPr>
        <p:txBody>
          <a:bodyPr>
            <a:normAutofit/>
          </a:bodyPr>
          <a:lstStyle/>
          <a:p>
            <a:pPr marL="365760" indent="-256032" eaLnBrk="1" fontAlgn="auto" hangingPunct="1">
              <a:spcAft>
                <a:spcPts val="0"/>
              </a:spcAft>
              <a:buClr>
                <a:schemeClr val="accent3"/>
              </a:buClr>
              <a:buFont typeface="Georgia"/>
              <a:buChar char="•"/>
              <a:defRPr/>
            </a:pPr>
            <a:r>
              <a:rPr lang="en-US" dirty="0" smtClean="0"/>
              <a:t>Flexible approach enabled us to change tasks as best suited the project to enable on time completion.</a:t>
            </a:r>
          </a:p>
          <a:p>
            <a:pPr marL="365760" indent="-256032" eaLnBrk="1" fontAlgn="auto" hangingPunct="1">
              <a:spcAft>
                <a:spcPts val="0"/>
              </a:spcAft>
              <a:buClr>
                <a:schemeClr val="accent3"/>
              </a:buClr>
              <a:buFont typeface="Georgia"/>
              <a:buChar char="•"/>
              <a:defRPr/>
            </a:pPr>
            <a:r>
              <a:rPr lang="en-US" dirty="0" smtClean="0"/>
              <a:t>Have or hire survey professional to QA/QC results of any third party survey.  If not you are tripping over dollar bills to pick up pennies.</a:t>
            </a:r>
          </a:p>
          <a:p>
            <a:pPr marL="365760" indent="-256032" eaLnBrk="1" fontAlgn="auto" hangingPunct="1">
              <a:spcAft>
                <a:spcPts val="0"/>
              </a:spcAft>
              <a:buClr>
                <a:schemeClr val="accent3"/>
              </a:buClr>
              <a:buFont typeface="Georgia"/>
              <a:buChar char="•"/>
              <a:defRPr/>
            </a:pPr>
            <a:r>
              <a:rPr lang="en-US" dirty="0" smtClean="0"/>
              <a:t>Trained personnel and modern positioning systems are an integral part of completing complicated projects.</a:t>
            </a:r>
          </a:p>
        </p:txBody>
      </p:sp>
      <p:sp>
        <p:nvSpPr>
          <p:cNvPr id="5" name="TextBox 4"/>
          <p:cNvSpPr txBox="1">
            <a:spLocks noChangeArrowheads="1"/>
          </p:cNvSpPr>
          <p:nvPr/>
        </p:nvSpPr>
        <p:spPr bwMode="auto">
          <a:xfrm>
            <a:off x="3200400" y="1447800"/>
            <a:ext cx="5943600" cy="4678363"/>
          </a:xfrm>
          <a:prstGeom prst="rect">
            <a:avLst/>
          </a:prstGeom>
          <a:noFill/>
          <a:ln w="9525">
            <a:noFill/>
            <a:miter lim="800000"/>
            <a:headEnd/>
            <a:tailEnd/>
          </a:ln>
        </p:spPr>
        <p:txBody>
          <a:bodyPr>
            <a:spAutoFit/>
          </a:bodyPr>
          <a:lstStyle/>
          <a:p>
            <a:r>
              <a:rPr lang="en-US" sz="5400" dirty="0">
                <a:latin typeface="Georgia" pitchFamily="18" charset="0"/>
              </a:rPr>
              <a:t>Questions</a:t>
            </a:r>
          </a:p>
          <a:p>
            <a:endParaRPr lang="en-US" sz="5400" dirty="0">
              <a:latin typeface="Georgia" pitchFamily="18" charset="0"/>
            </a:endParaRPr>
          </a:p>
          <a:p>
            <a:endParaRPr lang="en-US" sz="5400" dirty="0">
              <a:latin typeface="Georgia" pitchFamily="18" charset="0"/>
            </a:endParaRPr>
          </a:p>
          <a:p>
            <a:endParaRPr lang="en-US" sz="5400" dirty="0">
              <a:latin typeface="Georgia" pitchFamily="18" charset="0"/>
            </a:endParaRPr>
          </a:p>
          <a:p>
            <a:endParaRPr lang="en-US" sz="5400" dirty="0">
              <a:latin typeface="Georgia" pitchFamily="18" charset="0"/>
            </a:endParaRPr>
          </a:p>
          <a:p>
            <a:r>
              <a:rPr lang="en-US" sz="2800" dirty="0" smtClean="0">
                <a:latin typeface="Georgia" pitchFamily="18" charset="0"/>
              </a:rPr>
              <a:t>WWW.WLDDI.COM</a:t>
            </a:r>
            <a:endParaRPr lang="en-US" sz="2800" dirty="0">
              <a:latin typeface="Georgia" pitchFamily="18" charset="0"/>
            </a:endParaRPr>
          </a:p>
        </p:txBody>
      </p:sp>
      <p:pic>
        <p:nvPicPr>
          <p:cNvPr id="6" name="Picture 5" descr="RMED lable trimed.bmp"/>
          <p:cNvPicPr>
            <a:picLocks noChangeAspect="1"/>
          </p:cNvPicPr>
          <p:nvPr/>
        </p:nvPicPr>
        <p:blipFill>
          <a:blip r:embed="rId4" cstate="print"/>
          <a:stretch>
            <a:fillRect/>
          </a:stretch>
        </p:blipFill>
        <p:spPr bwMode="auto">
          <a:xfrm>
            <a:off x="1316770" y="457200"/>
            <a:ext cx="2836984"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p:tgtEl>
                                          <p:spTgt spid="3">
                                            <p:txEl>
                                              <p:pRg st="0" end="0"/>
                                            </p:txEl>
                                          </p:spTgt>
                                        </p:tgtEl>
                                        <p:attrNameLst>
                                          <p:attrName>ppt_y</p:attrName>
                                        </p:attrNameLst>
                                      </p:cBhvr>
                                      <p:tavLst>
                                        <p:tav tm="0">
                                          <p:val>
                                            <p:strVal val="ppt_y"/>
                                          </p:val>
                                        </p:tav>
                                        <p:tav tm="100000">
                                          <p:val>
                                            <p:strVal val="1+ppt_h/2"/>
                                          </p:val>
                                        </p:tav>
                                      </p:tavLst>
                                    </p:anim>
                                    <p:set>
                                      <p:cBhvr>
                                        <p:cTn id="23" dur="1" fill="hold">
                                          <p:stCondLst>
                                            <p:cond delay="499"/>
                                          </p:stCondLst>
                                        </p:cTn>
                                        <p:tgtEl>
                                          <p:spTgt spid="3">
                                            <p:txEl>
                                              <p:pRg st="0" end="0"/>
                                            </p:txEl>
                                          </p:spTgt>
                                        </p:tgtEl>
                                        <p:attrNameLst>
                                          <p:attrName>style.visibility</p:attrName>
                                        </p:attrNameLst>
                                      </p:cBhvr>
                                      <p:to>
                                        <p:strVal val="hidden"/>
                                      </p:to>
                                    </p:set>
                                  </p:childTnLst>
                                </p:cTn>
                              </p:par>
                            </p:childTnLst>
                          </p:cTn>
                        </p:par>
                        <p:par>
                          <p:cTn id="24" fill="hold">
                            <p:stCondLst>
                              <p:cond delay="500"/>
                            </p:stCondLst>
                            <p:childTnLst>
                              <p:par>
                                <p:cTn id="25" presetID="2" presetClass="exit" presetSubtype="4" fill="hold" grpId="1" nodeType="afterEffect">
                                  <p:stCondLst>
                                    <p:cond delay="0"/>
                                  </p:stCondLst>
                                  <p:childTnLst>
                                    <p:anim calcmode="lin" valueType="num">
                                      <p:cBhvr additive="base">
                                        <p:cTn id="26"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p:tgtEl>
                                          <p:spTgt spid="3">
                                            <p:txEl>
                                              <p:pRg st="1" end="1"/>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3">
                                            <p:txEl>
                                              <p:pRg st="1" end="1"/>
                                            </p:txEl>
                                          </p:spTgt>
                                        </p:tgtEl>
                                        <p:attrNameLst>
                                          <p:attrName>style.visibility</p:attrName>
                                        </p:attrNameLst>
                                      </p:cBhvr>
                                      <p:to>
                                        <p:strVal val="hidden"/>
                                      </p:to>
                                    </p:set>
                                  </p:childTnLst>
                                </p:cTn>
                              </p:par>
                            </p:childTnLst>
                          </p:cTn>
                        </p:par>
                        <p:par>
                          <p:cTn id="29" fill="hold">
                            <p:stCondLst>
                              <p:cond delay="1000"/>
                            </p:stCondLst>
                            <p:childTnLst>
                              <p:par>
                                <p:cTn id="30" presetID="2" presetClass="exit" presetSubtype="4" fill="hold" grpId="1" nodeType="afterEffect">
                                  <p:stCondLst>
                                    <p:cond delay="0"/>
                                  </p:stCondLst>
                                  <p:childTnLst>
                                    <p:anim calcmode="lin" valueType="num">
                                      <p:cBhvr additive="base">
                                        <p:cTn id="31"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p:tgtEl>
                                          <p:spTgt spid="3">
                                            <p:txEl>
                                              <p:pRg st="2" end="2"/>
                                            </p:txEl>
                                          </p:spTgt>
                                        </p:tgtEl>
                                        <p:attrNameLst>
                                          <p:attrName>ppt_y</p:attrName>
                                        </p:attrNameLst>
                                      </p:cBhvr>
                                      <p:tavLst>
                                        <p:tav tm="0">
                                          <p:val>
                                            <p:strVal val="ppt_y"/>
                                          </p:val>
                                        </p:tav>
                                        <p:tav tm="100000">
                                          <p:val>
                                            <p:strVal val="1+ppt_h/2"/>
                                          </p:val>
                                        </p:tav>
                                      </p:tavLst>
                                    </p:anim>
                                    <p:set>
                                      <p:cBhvr>
                                        <p:cTn id="33" dur="1" fill="hold">
                                          <p:stCondLst>
                                            <p:cond delay="499"/>
                                          </p:stCondLst>
                                        </p:cTn>
                                        <p:tgtEl>
                                          <p:spTgt spid="3">
                                            <p:txEl>
                                              <p:pRg st="2" end="2"/>
                                            </p:txEl>
                                          </p:spTgt>
                                        </p:tgtEl>
                                        <p:attrNameLst>
                                          <p:attrName>style.visibility</p:attrName>
                                        </p:attrNameLst>
                                      </p:cBhvr>
                                      <p:to>
                                        <p:strVal val="hidden"/>
                                      </p:to>
                                    </p:set>
                                  </p:childTnLst>
                                </p:cTn>
                              </p:par>
                            </p:childTnLst>
                          </p:cTn>
                        </p:par>
                        <p:par>
                          <p:cTn id="34" fill="hold">
                            <p:stCondLst>
                              <p:cond delay="1500"/>
                            </p:stCondLst>
                            <p:childTnLst>
                              <p:par>
                                <p:cTn id="35" presetID="1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slide(fromBottom)">
                                      <p:cBhvr>
                                        <p:cTn id="37" dur="500"/>
                                        <p:tgtEl>
                                          <p:spTgt spid="4"/>
                                        </p:tgtEl>
                                      </p:cBhvr>
                                    </p:animEffect>
                                  </p:childTnLst>
                                </p:cTn>
                              </p:par>
                            </p:childTnLst>
                          </p:cTn>
                        </p:par>
                        <p:par>
                          <p:cTn id="38" fill="hold">
                            <p:stCondLst>
                              <p:cond delay="2000"/>
                            </p:stCondLst>
                            <p:childTnLst>
                              <p:par>
                                <p:cTn id="39" presetID="3" presetClass="exit" presetSubtype="10" fill="hold" grpId="0" nodeType="after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linds(horizontal)">
                                      <p:cBhvr>
                                        <p:cTn id="44" dur="500"/>
                                        <p:tgtEl>
                                          <p:spTgt spid="5"/>
                                        </p:tgtEl>
                                      </p:cBhvr>
                                    </p:animEffect>
                                  </p:childTnLst>
                                </p:cTn>
                              </p:par>
                              <p:par>
                                <p:cTn id="45" presetID="3" presetClass="entr" presetSubtype="1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143000"/>
            <a:ext cx="8229600" cy="1069975"/>
          </a:xfrm>
        </p:spPr>
        <p:txBody>
          <a:bodyPr/>
          <a:lstStyle/>
          <a:p>
            <a:pPr eaLnBrk="1" hangingPunct="1"/>
            <a:r>
              <a:rPr lang="en-US" sz="3200" dirty="0" smtClean="0"/>
              <a:t>Initial Issues</a:t>
            </a:r>
            <a:r>
              <a:rPr lang="en-US" sz="3200" dirty="0" smtClean="0"/>
              <a:t>:</a:t>
            </a:r>
            <a:r>
              <a:rPr lang="en-US" sz="3200" dirty="0" smtClean="0"/>
              <a:t/>
            </a:r>
            <a:br>
              <a:rPr lang="en-US" sz="3200" dirty="0" smtClean="0"/>
            </a:br>
            <a:r>
              <a:rPr lang="en-US" sz="3200" dirty="0" smtClean="0"/>
              <a:t/>
            </a:r>
            <a:br>
              <a:rPr lang="en-US" sz="3200" dirty="0" smtClean="0"/>
            </a:br>
            <a:endParaRPr lang="en-US" sz="3200" dirty="0" smtClean="0"/>
          </a:p>
        </p:txBody>
      </p:sp>
      <p:sp>
        <p:nvSpPr>
          <p:cNvPr id="10243" name="TextBox 8"/>
          <p:cNvSpPr txBox="1">
            <a:spLocks noChangeArrowheads="1"/>
          </p:cNvSpPr>
          <p:nvPr/>
        </p:nvSpPr>
        <p:spPr bwMode="auto">
          <a:xfrm>
            <a:off x="381000" y="1527875"/>
            <a:ext cx="8610600" cy="5786199"/>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dirty="0" smtClean="0">
                <a:solidFill>
                  <a:prstClr val="black"/>
                </a:solidFill>
                <a:latin typeface="Georgia" pitchFamily="18" charset="0"/>
              </a:rPr>
              <a:t>Original </a:t>
            </a:r>
            <a:r>
              <a:rPr lang="en-US" dirty="0">
                <a:solidFill>
                  <a:prstClr val="black"/>
                </a:solidFill>
                <a:latin typeface="Georgia" pitchFamily="18" charset="0"/>
              </a:rPr>
              <a:t>as designed offloading staging and dewatering area in a busy city park.  Festivals and other activities throughout the summer would be problematic and require periodic shutdown of operations</a:t>
            </a:r>
            <a:r>
              <a:rPr lang="en-US" dirty="0" smtClean="0">
                <a:solidFill>
                  <a:prstClr val="black"/>
                </a:solidFill>
                <a:latin typeface="Georgia" pitchFamily="18" charset="0"/>
              </a:rPr>
              <a:t>.</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 Initial </a:t>
            </a:r>
            <a:r>
              <a:rPr lang="en-US" dirty="0">
                <a:solidFill>
                  <a:prstClr val="black"/>
                </a:solidFill>
                <a:latin typeface="Georgia" pitchFamily="18" charset="0"/>
              </a:rPr>
              <a:t>studies used an arbitrary review with low frequency fathometer.  This told us that their would be additional non pay materials and potential issues with payment surveys</a:t>
            </a:r>
            <a:r>
              <a:rPr lang="en-US" dirty="0" smtClean="0">
                <a:solidFill>
                  <a:prstClr val="black"/>
                </a:solidFill>
                <a:latin typeface="Georgia" pitchFamily="18" charset="0"/>
              </a:rPr>
              <a:t>.</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  No </a:t>
            </a:r>
            <a:r>
              <a:rPr lang="en-US" dirty="0">
                <a:solidFill>
                  <a:prstClr val="black"/>
                </a:solidFill>
                <a:latin typeface="Georgia" pitchFamily="18" charset="0"/>
              </a:rPr>
              <a:t>information on piling or debris</a:t>
            </a:r>
            <a:r>
              <a:rPr lang="en-US" dirty="0" smtClean="0">
                <a:solidFill>
                  <a:prstClr val="black"/>
                </a:solidFill>
                <a:latin typeface="Georgia" pitchFamily="18" charset="0"/>
              </a:rPr>
              <a:t>.</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 </a:t>
            </a:r>
            <a:r>
              <a:rPr lang="en-US" dirty="0">
                <a:solidFill>
                  <a:prstClr val="black"/>
                </a:solidFill>
                <a:latin typeface="Georgia" pitchFamily="18" charset="0"/>
              </a:rPr>
              <a:t>Wide Variety of types of materials expected due to varying </a:t>
            </a:r>
            <a:r>
              <a:rPr lang="en-US" dirty="0" smtClean="0">
                <a:solidFill>
                  <a:prstClr val="black"/>
                </a:solidFill>
                <a:latin typeface="Georgia" pitchFamily="18" charset="0"/>
              </a:rPr>
              <a:t>depths.</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Precise/surgical </a:t>
            </a:r>
            <a:r>
              <a:rPr lang="en-US" dirty="0">
                <a:solidFill>
                  <a:prstClr val="black"/>
                </a:solidFill>
                <a:latin typeface="Georgia" pitchFamily="18" charset="0"/>
              </a:rPr>
              <a:t>dredge limits and confined areas within the outfall “</a:t>
            </a:r>
            <a:r>
              <a:rPr lang="en-US" dirty="0" smtClean="0">
                <a:solidFill>
                  <a:prstClr val="black"/>
                </a:solidFill>
                <a:latin typeface="Georgia" pitchFamily="18" charset="0"/>
              </a:rPr>
              <a:t>boot”</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Contour Dredging.</a:t>
            </a:r>
          </a:p>
          <a:p>
            <a:pPr marL="285750" indent="-285750">
              <a:buFont typeface="Arial" pitchFamily="34" charset="0"/>
              <a:buChar char="•"/>
            </a:pPr>
            <a:endParaRPr lang="en-US" dirty="0" smtClean="0">
              <a:solidFill>
                <a:prstClr val="black"/>
              </a:solidFill>
              <a:latin typeface="Georgia" pitchFamily="18" charset="0"/>
            </a:endParaRPr>
          </a:p>
          <a:p>
            <a:pPr marL="285750" indent="-285750">
              <a:buFont typeface="Arial" pitchFamily="34" charset="0"/>
              <a:buChar char="•"/>
            </a:pPr>
            <a:r>
              <a:rPr lang="en-US" dirty="0" smtClean="0">
                <a:solidFill>
                  <a:prstClr val="black"/>
                </a:solidFill>
                <a:latin typeface="Georgia" pitchFamily="18" charset="0"/>
              </a:rPr>
              <a:t>Capping Verification using bathymetric survey with low frequency .</a:t>
            </a:r>
          </a:p>
          <a:p>
            <a:pPr>
              <a:buFont typeface="Arial" pitchFamily="34" charset="0"/>
              <a:buChar char="•"/>
            </a:pPr>
            <a:endParaRPr lang="en-US" sz="3200" dirty="0" smtClean="0">
              <a:solidFill>
                <a:prstClr val="black"/>
              </a:solidFill>
            </a:endParaRPr>
          </a:p>
          <a:p>
            <a:pPr>
              <a:buFont typeface="Arial" pitchFamily="34" charset="0"/>
              <a:buChar char="•"/>
            </a:pPr>
            <a:endParaRPr lang="en-US" sz="3200" dirty="0">
              <a:solidFill>
                <a:prstClr val="black"/>
              </a:solidFill>
            </a:endParaRPr>
          </a:p>
        </p:txBody>
      </p:sp>
    </p:spTree>
    <p:extLst>
      <p:ext uri="{BB962C8B-B14F-4D97-AF65-F5344CB8AC3E}">
        <p14:creationId xmlns:p14="http://schemas.microsoft.com/office/powerpoint/2010/main" val="425038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blinds(horizontal)">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blinds(horizontal)">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animEffect transition="in" filter="blinds(horizontal)">
                                      <p:cBhvr>
                                        <p:cTn id="17" dur="500"/>
                                        <p:tgtEl>
                                          <p:spTgt spid="102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43">
                                            <p:txEl>
                                              <p:pRg st="6" end="6"/>
                                            </p:txEl>
                                          </p:spTgt>
                                        </p:tgtEl>
                                        <p:attrNameLst>
                                          <p:attrName>style.visibility</p:attrName>
                                        </p:attrNameLst>
                                      </p:cBhvr>
                                      <p:to>
                                        <p:strVal val="visible"/>
                                      </p:to>
                                    </p:set>
                                    <p:animEffect transition="in" filter="blinds(horizontal)">
                                      <p:cBhvr>
                                        <p:cTn id="22" dur="500"/>
                                        <p:tgtEl>
                                          <p:spTgt spid="1024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43">
                                            <p:txEl>
                                              <p:pRg st="8" end="8"/>
                                            </p:txEl>
                                          </p:spTgt>
                                        </p:tgtEl>
                                        <p:attrNameLst>
                                          <p:attrName>style.visibility</p:attrName>
                                        </p:attrNameLst>
                                      </p:cBhvr>
                                      <p:to>
                                        <p:strVal val="visible"/>
                                      </p:to>
                                    </p:set>
                                    <p:animEffect transition="in" filter="blinds(horizontal)">
                                      <p:cBhvr>
                                        <p:cTn id="27" dur="500"/>
                                        <p:tgtEl>
                                          <p:spTgt spid="1024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43">
                                            <p:txEl>
                                              <p:pRg st="10" end="10"/>
                                            </p:txEl>
                                          </p:spTgt>
                                        </p:tgtEl>
                                        <p:attrNameLst>
                                          <p:attrName>style.visibility</p:attrName>
                                        </p:attrNameLst>
                                      </p:cBhvr>
                                      <p:to>
                                        <p:strVal val="visible"/>
                                      </p:to>
                                    </p:set>
                                    <p:animEffect transition="in" filter="blinds(horizontal)">
                                      <p:cBhvr>
                                        <p:cTn id="32" dur="500"/>
                                        <p:tgtEl>
                                          <p:spTgt spid="1024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243">
                                            <p:txEl>
                                              <p:pRg st="12" end="12"/>
                                            </p:txEl>
                                          </p:spTgt>
                                        </p:tgtEl>
                                        <p:attrNameLst>
                                          <p:attrName>style.visibility</p:attrName>
                                        </p:attrNameLst>
                                      </p:cBhvr>
                                      <p:to>
                                        <p:strVal val="visible"/>
                                      </p:to>
                                    </p:set>
                                    <p:animEffect transition="in" filter="blinds(horizontal)">
                                      <p:cBhvr>
                                        <p:cTn id="37" dur="500"/>
                                        <p:tgtEl>
                                          <p:spTgt spid="1024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a:bodyPr>
          <a:lstStyle/>
          <a:p>
            <a:pPr eaLnBrk="1" fontAlgn="auto" hangingPunct="1">
              <a:spcAft>
                <a:spcPts val="0"/>
              </a:spcAft>
              <a:defRPr/>
            </a:pPr>
            <a:r>
              <a:rPr lang="en-US" dirty="0" smtClean="0"/>
              <a:t>Overall View Original:</a:t>
            </a:r>
            <a:endParaRPr lang="en-US" dirty="0"/>
          </a:p>
        </p:txBody>
      </p:sp>
      <p:pic>
        <p:nvPicPr>
          <p:cNvPr id="7" name="Content Placeholder 6" descr="FIG  LKR-2  MECHANICAL DREDGING CONCEPTUAL PLAN (2) 12-17-2010.tif"/>
          <p:cNvPicPr>
            <a:picLocks noGrp="1" noChangeAspect="1"/>
          </p:cNvPicPr>
          <p:nvPr>
            <p:ph idx="1"/>
          </p:nvPr>
        </p:nvPicPr>
        <p:blipFill>
          <a:blip r:embed="rId2" cstate="print"/>
          <a:srcRect l="13808" t="21591" r="7163"/>
          <a:stretch>
            <a:fillRect/>
          </a:stretch>
        </p:blipFill>
        <p:spPr>
          <a:xfrm rot="16200000">
            <a:off x="1815546" y="-318054"/>
            <a:ext cx="5665308" cy="8686799"/>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066800"/>
          </a:xfrm>
        </p:spPr>
        <p:txBody>
          <a:bodyPr>
            <a:normAutofit/>
          </a:bodyPr>
          <a:lstStyle/>
          <a:p>
            <a:pPr eaLnBrk="1" fontAlgn="auto" hangingPunct="1">
              <a:spcAft>
                <a:spcPts val="0"/>
              </a:spcAft>
              <a:defRPr/>
            </a:pPr>
            <a:r>
              <a:rPr lang="en-US" dirty="0" smtClean="0"/>
              <a:t>Solutions Prior to Start:</a:t>
            </a:r>
            <a:endParaRPr lang="en-US" dirty="0"/>
          </a:p>
        </p:txBody>
      </p:sp>
      <p:sp>
        <p:nvSpPr>
          <p:cNvPr id="5" name="Content Placeholder 4"/>
          <p:cNvSpPr>
            <a:spLocks noGrp="1"/>
          </p:cNvSpPr>
          <p:nvPr>
            <p:ph idx="1"/>
          </p:nvPr>
        </p:nvSpPr>
        <p:spPr>
          <a:xfrm>
            <a:off x="304800" y="1219200"/>
            <a:ext cx="8686800" cy="5638800"/>
          </a:xfrm>
        </p:spPr>
        <p:txBody>
          <a:bodyPr/>
          <a:lstStyle/>
          <a:p>
            <a:r>
              <a:rPr lang="en-US" sz="2000" dirty="0" smtClean="0"/>
              <a:t>Secure a private location adjacent to the project for offloading and material staging, eliminating the use of the Public Park.</a:t>
            </a:r>
          </a:p>
          <a:p>
            <a:r>
              <a:rPr lang="en-US" sz="2000" dirty="0" smtClean="0"/>
              <a:t>Use In-Barge stabilization to replace large dewatering area and enable  direct loading of spoils into over the road trucks to minimize </a:t>
            </a:r>
            <a:r>
              <a:rPr lang="en-US" sz="2000" dirty="0" err="1" smtClean="0"/>
              <a:t>rehandling</a:t>
            </a:r>
            <a:r>
              <a:rPr lang="en-US" sz="2000" dirty="0" smtClean="0"/>
              <a:t>.</a:t>
            </a:r>
          </a:p>
          <a:p>
            <a:r>
              <a:rPr lang="en-US" sz="2000" dirty="0" smtClean="0"/>
              <a:t>Insist on compliance with USACE survey standards for payment and verification of dredge volumes.</a:t>
            </a:r>
          </a:p>
          <a:p>
            <a:r>
              <a:rPr lang="en-US" sz="2000" dirty="0" smtClean="0"/>
              <a:t>Utilize an Environmental buckets capable of digging and removing piling, debris, sand and mud.</a:t>
            </a:r>
          </a:p>
          <a:p>
            <a:r>
              <a:rPr lang="en-US" sz="2000" dirty="0" smtClean="0"/>
              <a:t>Use full real time RTK dredge monitoring system for all digging and capping activities.</a:t>
            </a:r>
          </a:p>
          <a:p>
            <a:r>
              <a:rPr lang="en-US" sz="2000" dirty="0" smtClean="0"/>
              <a:t>Have flexible shallow draft dredge and small barges to segregate dredge spoil types and debris.</a:t>
            </a:r>
          </a:p>
          <a:p>
            <a:r>
              <a:rPr lang="en-US" sz="2000" dirty="0" smtClean="0"/>
              <a:t>Utilize a turbidity curtain lift gate for ingress and egress of near shore areas.</a:t>
            </a:r>
          </a:p>
          <a:p>
            <a:r>
              <a:rPr lang="en-US" sz="2000" dirty="0" smtClean="0"/>
              <a:t>Utilize core samples in conjunction with surveys for cap verification.</a:t>
            </a:r>
          </a:p>
          <a:p>
            <a:endParaRPr lang="en-US" dirty="0" smtClean="0"/>
          </a:p>
          <a:p>
            <a:endParaRPr lang="en-US" dirty="0" smtClean="0"/>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066800"/>
          </a:xfrm>
        </p:spPr>
        <p:txBody>
          <a:bodyPr/>
          <a:lstStyle/>
          <a:p>
            <a:r>
              <a:rPr lang="en-US" dirty="0" smtClean="0"/>
              <a:t>Secure Private Location:</a:t>
            </a:r>
            <a:endParaRPr lang="en-US" dirty="0"/>
          </a:p>
        </p:txBody>
      </p:sp>
      <p:pic>
        <p:nvPicPr>
          <p:cNvPr id="4" name="Content Placeholder 3" descr="mart basemap.tif"/>
          <p:cNvPicPr>
            <a:picLocks noGrp="1" noChangeAspect="1"/>
          </p:cNvPicPr>
          <p:nvPr>
            <p:ph idx="1"/>
          </p:nvPr>
        </p:nvPicPr>
        <p:blipFill>
          <a:blip r:embed="rId2" cstate="print"/>
          <a:srcRect l="8763" t="48734" r="9728" b="11718"/>
          <a:stretch>
            <a:fillRect/>
          </a:stretch>
        </p:blipFill>
        <p:spPr>
          <a:xfrm>
            <a:off x="152400" y="1219200"/>
            <a:ext cx="8686800" cy="5454502"/>
          </a:xfrm>
        </p:spPr>
      </p:pic>
      <p:cxnSp>
        <p:nvCxnSpPr>
          <p:cNvPr id="11" name="Straight Arrow Connector 10"/>
          <p:cNvCxnSpPr/>
          <p:nvPr/>
        </p:nvCxnSpPr>
        <p:spPr>
          <a:xfrm flipH="1" flipV="1">
            <a:off x="3429000" y="5105400"/>
            <a:ext cx="6096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477000" y="2133600"/>
            <a:ext cx="4572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34200" y="3352800"/>
            <a:ext cx="1828800" cy="369332"/>
          </a:xfrm>
          <a:prstGeom prst="rect">
            <a:avLst/>
          </a:prstGeom>
          <a:solidFill>
            <a:schemeClr val="bg1"/>
          </a:solidFill>
        </p:spPr>
        <p:txBody>
          <a:bodyPr wrap="square" rtlCol="0">
            <a:spAutoFit/>
          </a:bodyPr>
          <a:lstStyle/>
          <a:p>
            <a:r>
              <a:rPr lang="en-US" dirty="0" smtClean="0"/>
              <a:t>Secured Dock</a:t>
            </a:r>
            <a:endParaRPr lang="en-US" dirty="0"/>
          </a:p>
        </p:txBody>
      </p:sp>
      <p:sp>
        <p:nvSpPr>
          <p:cNvPr id="18" name="TextBox 17"/>
          <p:cNvSpPr txBox="1"/>
          <p:nvPr/>
        </p:nvSpPr>
        <p:spPr>
          <a:xfrm>
            <a:off x="4038600" y="6019800"/>
            <a:ext cx="2209800" cy="646331"/>
          </a:xfrm>
          <a:prstGeom prst="rect">
            <a:avLst/>
          </a:prstGeom>
          <a:solidFill>
            <a:schemeClr val="bg1"/>
          </a:solidFill>
        </p:spPr>
        <p:txBody>
          <a:bodyPr wrap="square" rtlCol="0">
            <a:spAutoFit/>
          </a:bodyPr>
          <a:lstStyle/>
          <a:p>
            <a:r>
              <a:rPr lang="en-US" dirty="0" smtClean="0"/>
              <a:t>Original Staging area in City Park</a:t>
            </a:r>
            <a:endParaRPr lang="en-US" dirty="0"/>
          </a:p>
        </p:txBody>
      </p:sp>
      <p:cxnSp>
        <p:nvCxnSpPr>
          <p:cNvPr id="20" name="Straight Arrow Connector 19"/>
          <p:cNvCxnSpPr/>
          <p:nvPr/>
        </p:nvCxnSpPr>
        <p:spPr>
          <a:xfrm>
            <a:off x="2971800" y="1828800"/>
            <a:ext cx="838200" cy="2057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47800" y="1600200"/>
            <a:ext cx="1524000" cy="369332"/>
          </a:xfrm>
          <a:prstGeom prst="rect">
            <a:avLst/>
          </a:prstGeom>
          <a:solidFill>
            <a:schemeClr val="bg1"/>
          </a:solidFill>
        </p:spPr>
        <p:txBody>
          <a:bodyPr wrap="square" rtlCol="0">
            <a:spAutoFit/>
          </a:bodyPr>
          <a:lstStyle/>
          <a:p>
            <a:r>
              <a:rPr lang="en-US" dirty="0" smtClean="0"/>
              <a:t>Project Area</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28600" y="609600"/>
            <a:ext cx="8229600" cy="1066800"/>
          </a:xfrm>
        </p:spPr>
        <p:txBody>
          <a:bodyPr/>
          <a:lstStyle/>
          <a:p>
            <a:pPr eaLnBrk="1" hangingPunct="1"/>
            <a:r>
              <a:rPr lang="en-US" dirty="0" smtClean="0"/>
              <a:t>Surveying Issues:</a:t>
            </a:r>
          </a:p>
        </p:txBody>
      </p:sp>
      <p:sp>
        <p:nvSpPr>
          <p:cNvPr id="5" name="Content Placeholder 4"/>
          <p:cNvSpPr>
            <a:spLocks noGrp="1"/>
          </p:cNvSpPr>
          <p:nvPr>
            <p:ph idx="1"/>
          </p:nvPr>
        </p:nvSpPr>
        <p:spPr>
          <a:xfrm>
            <a:off x="0" y="1371600"/>
            <a:ext cx="9144000" cy="5049838"/>
          </a:xfrm>
        </p:spPr>
        <p:txBody>
          <a:bodyPr/>
          <a:lstStyle/>
          <a:p>
            <a:r>
              <a:rPr lang="en-US" sz="2000" dirty="0" smtClean="0"/>
              <a:t>An </a:t>
            </a:r>
            <a:r>
              <a:rPr lang="en-US" sz="2000" dirty="0" err="1" smtClean="0"/>
              <a:t>interferometric</a:t>
            </a:r>
            <a:r>
              <a:rPr lang="en-US" sz="2000" dirty="0" smtClean="0"/>
              <a:t> multibeam system was initially selected to perform payment surveys.  This type of multibeam systems coverage is 10 to 12 times the depth of water. This broad coverage is WAY beyond USACE standards.</a:t>
            </a:r>
          </a:p>
          <a:p>
            <a:r>
              <a:rPr lang="en-US" sz="2000" dirty="0" smtClean="0"/>
              <a:t>Multibeam systems regardless of type and low frequency single trace are not well suited to shallow water.</a:t>
            </a:r>
          </a:p>
          <a:p>
            <a:r>
              <a:rPr lang="en-US" sz="2000" dirty="0" smtClean="0"/>
              <a:t>The Client also wanted to match the 2008 design investigations as close as possible.  The 2008 survey was conducted with low frequency single trace, which ignore the softer materials on top of the sediment that the multibeam would capture, increasing the required dredge volume</a:t>
            </a:r>
          </a:p>
          <a:p>
            <a:r>
              <a:rPr lang="en-US" sz="2000" dirty="0" smtClean="0"/>
              <a:t>Since multibeam surveys are only high frequency surveys,  the Surveyor wanted to arbitrarily adjust the </a:t>
            </a:r>
            <a:r>
              <a:rPr lang="en-US" sz="2000" dirty="0" err="1" smtClean="0"/>
              <a:t>multibeam</a:t>
            </a:r>
            <a:r>
              <a:rPr lang="en-US" sz="2000" dirty="0" smtClean="0"/>
              <a:t> results recorded to attempt to mimic 2008 results. </a:t>
            </a:r>
          </a:p>
          <a:p>
            <a:r>
              <a:rPr lang="en-US" sz="2000" dirty="0" smtClean="0"/>
              <a:t>WLDDI worked with LKR and EPA to determine the best suited methodology.  Since low frequency type results were desired, it was agreed to utilize low frequency single trace surveys in waters deeper than 6 feet and to use high frequency single trace surveys in waters less than 6 feet deep.</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ox(in)">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04800" y="228600"/>
            <a:ext cx="8229600" cy="1066800"/>
          </a:xfrm>
        </p:spPr>
        <p:txBody>
          <a:bodyPr/>
          <a:lstStyle/>
          <a:p>
            <a:pPr eaLnBrk="1" hangingPunct="1"/>
            <a:r>
              <a:rPr lang="en-US" dirty="0" smtClean="0"/>
              <a:t>Dredge Equipment:</a:t>
            </a:r>
          </a:p>
        </p:txBody>
      </p:sp>
      <p:sp>
        <p:nvSpPr>
          <p:cNvPr id="5" name="Content Placeholder 4"/>
          <p:cNvSpPr>
            <a:spLocks noGrp="1"/>
          </p:cNvSpPr>
          <p:nvPr>
            <p:ph idx="1"/>
          </p:nvPr>
        </p:nvSpPr>
        <p:spPr>
          <a:xfrm>
            <a:off x="304800" y="1219200"/>
            <a:ext cx="8305800" cy="5181600"/>
          </a:xfrm>
        </p:spPr>
        <p:txBody>
          <a:bodyPr/>
          <a:lstStyle/>
          <a:p>
            <a:r>
              <a:rPr lang="en-US" sz="2400" dirty="0" smtClean="0"/>
              <a:t>Utilize Case CX 460 </a:t>
            </a:r>
            <a:r>
              <a:rPr lang="en-US" sz="2400" dirty="0"/>
              <a:t>e</a:t>
            </a:r>
            <a:r>
              <a:rPr lang="en-US" sz="2400" dirty="0" smtClean="0"/>
              <a:t>xcavator with 70 foot reach and custom environmental enclosure for dredging all near shore and debris </a:t>
            </a:r>
            <a:r>
              <a:rPr lang="en-US" sz="2400" dirty="0" err="1" smtClean="0"/>
              <a:t>laiden</a:t>
            </a:r>
            <a:r>
              <a:rPr lang="en-US" sz="2400" dirty="0" smtClean="0"/>
              <a:t> areas.</a:t>
            </a:r>
          </a:p>
          <a:p>
            <a:r>
              <a:rPr lang="en-US" sz="2400" dirty="0" smtClean="0"/>
              <a:t>Utilize Case or Sennebogen 840  material handler with 2.5 CY environmental clamshell bucket and turbidity box for offshore deeper areas.</a:t>
            </a:r>
          </a:p>
          <a:p>
            <a:r>
              <a:rPr lang="en-US" sz="2400" dirty="0" smtClean="0"/>
              <a:t>All dredging and capping with real time RTK system.</a:t>
            </a:r>
          </a:p>
          <a:p>
            <a:r>
              <a:rPr lang="en-US" sz="2400" dirty="0" smtClean="0"/>
              <a:t>Utilize shallow draft sectional barges to enable access to restricted boot area and shallow shorelines.</a:t>
            </a:r>
          </a:p>
          <a:p>
            <a:r>
              <a:rPr lang="en-US" sz="2400" dirty="0" smtClean="0"/>
              <a:t>Utilize lift gate along with 1,100 feet of turbidity curtain to work the near shore and boot areas.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2587</TotalTime>
  <Words>1254</Words>
  <Application>Microsoft Office PowerPoint</Application>
  <PresentationFormat>On-screen Show (4:3)</PresentationFormat>
  <Paragraphs>117</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Urban</vt:lpstr>
      <vt:lpstr>DIVISION STREET OUTFALL Environmental Dredging and Capping Project</vt:lpstr>
      <vt:lpstr>   Project Sponsors: USEPA – GLNPO State of Michigan  Prime Contractor: LKR – Lata Kemron Remediation, LLC  Dredging/Capping Subcontractor: White Lake Dock &amp; Dredge, Inc </vt:lpstr>
      <vt:lpstr>Project Specifics:  </vt:lpstr>
      <vt:lpstr>Initial Issues:  </vt:lpstr>
      <vt:lpstr>Overall View Original:</vt:lpstr>
      <vt:lpstr>Solutions Prior to Start:</vt:lpstr>
      <vt:lpstr>Secure Private Location:</vt:lpstr>
      <vt:lpstr>Surveying Issues:</vt:lpstr>
      <vt:lpstr>Dredge Equipment:</vt:lpstr>
      <vt:lpstr>Project Images:</vt:lpstr>
      <vt:lpstr>Project Images:</vt:lpstr>
      <vt:lpstr>Project Images:</vt:lpstr>
      <vt:lpstr>Project Images:</vt:lpstr>
      <vt:lpstr>Project Images:</vt:lpstr>
      <vt:lpstr>Project Images:</vt:lpstr>
      <vt:lpstr>Project Images:</vt:lpstr>
      <vt:lpstr>Project Images:</vt:lpstr>
      <vt:lpstr>Additional issues</vt:lpstr>
      <vt:lpstr>Example of Differences:</vt:lpstr>
      <vt:lpstr>Example of Differences:</vt:lpstr>
      <vt:lpstr>Project Images:</vt:lpstr>
      <vt:lpstr>Project Images:</vt:lpstr>
      <vt:lpstr>Project Images:</vt:lpstr>
      <vt:lpstr>Project Images:</vt:lpstr>
      <vt:lpstr>Project Images:</vt:lpstr>
      <vt:lpstr>Resolution to Field Problems</vt:lpstr>
      <vt:lpstr>PowerPoint Presentation</vt:lpstr>
      <vt:lpstr>Prove Inaccuracy of Surveys:</vt:lpstr>
      <vt:lpstr>Prove Inaccuracy of Surveys: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Project Survey Techniques and Dredging Applications</dc:title>
  <dc:creator>Michael Q. Russell</dc:creator>
  <cp:lastModifiedBy>Tim Briggs</cp:lastModifiedBy>
  <cp:revision>111</cp:revision>
  <dcterms:created xsi:type="dcterms:W3CDTF">2008-03-31T03:54:23Z</dcterms:created>
  <dcterms:modified xsi:type="dcterms:W3CDTF">2012-04-25T15:08:57Z</dcterms:modified>
</cp:coreProperties>
</file>