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478" r:id="rId3"/>
    <p:sldId id="497" r:id="rId4"/>
    <p:sldId id="498" r:id="rId5"/>
    <p:sldId id="489" r:id="rId6"/>
    <p:sldId id="490" r:id="rId7"/>
    <p:sldId id="491" r:id="rId8"/>
    <p:sldId id="514" r:id="rId9"/>
    <p:sldId id="509" r:id="rId10"/>
    <p:sldId id="499" r:id="rId11"/>
    <p:sldId id="501" r:id="rId12"/>
    <p:sldId id="508" r:id="rId13"/>
    <p:sldId id="510" r:id="rId14"/>
    <p:sldId id="512" r:id="rId15"/>
    <p:sldId id="516" r:id="rId16"/>
    <p:sldId id="517" r:id="rId17"/>
    <p:sldId id="518" r:id="rId18"/>
    <p:sldId id="519" r:id="rId19"/>
    <p:sldId id="520" r:id="rId20"/>
    <p:sldId id="48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356" autoAdjust="0"/>
    <p:restoredTop sz="94622" autoAdjust="0"/>
  </p:normalViewPr>
  <p:slideViewPr>
    <p:cSldViewPr>
      <p:cViewPr varScale="1">
        <p:scale>
          <a:sx n="112" d="100"/>
          <a:sy n="112" d="100"/>
        </p:scale>
        <p:origin x="-23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E0C4C-0528-472C-9C33-296F2440FB2C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55E4-6DEF-4DD4-B38B-68B901D29B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1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EAE2-43C4-408E-9250-7029856527AC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EA8F-6399-4A04-BCFB-E7ED62CFE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EA8F-6399-4A04-BCFB-E7ED62CFED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C2BA8-30B4-4D11-BA92-E19A83909C2E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659611-B0E6-4382-94C3-39F7EC7CE3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ws.gov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hyperlink" Target="https://westerndredging.org/index.php/" TargetMode="Externa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hyperlink" Target="2-5C%20Mike%20Presentation%201.mp4" TargetMode="Externa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fws.gov/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hyperlink" Target="2-5D%20Mike%20Presentation%202.mp4" TargetMode="Externa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fws.gov/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hyperlink" Target="2-5E%20Mike%20Presentation%203.mp4" TargetMode="Externa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fws.gov/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10" Type="http://schemas.openxmlformats.org/officeDocument/2006/relationships/image" Target="../media/image10.jpeg"/><Relationship Id="rId4" Type="http://schemas.openxmlformats.org/officeDocument/2006/relationships/hyperlink" Target="http://www.fws.gov/" TargetMode="Externa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ws.gov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hyperlink" Target="https://westerndredging.org/index.php/" TargetMode="External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hyperlink" Target="http://www.fws.gov/" TargetMode="External"/><Relationship Id="rId10" Type="http://schemas.openxmlformats.org/officeDocument/2006/relationships/image" Target="../media/image11.e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AutoScreenRecorder_05%20Apr.%2018%2016.48.avi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Relationship Id="rId9" Type="http://schemas.openxmlformats.org/officeDocument/2006/relationships/hyperlink" Target="2-5B%20Job%20Location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hyperlink" Target="http://www.fw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Pool #8 Phase III</a:t>
            </a:r>
            <a:br>
              <a:rPr lang="en-US" sz="4400" dirty="0" smtClean="0"/>
            </a:br>
            <a:r>
              <a:rPr lang="en-US" sz="4400" dirty="0" smtClean="0"/>
              <a:t>Environmental Management Project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92385"/>
            <a:ext cx="3544169" cy="171301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</p:pic>
      <p:sp>
        <p:nvSpPr>
          <p:cNvPr id="3" name="Rectangle 2"/>
          <p:cNvSpPr/>
          <p:nvPr/>
        </p:nvSpPr>
        <p:spPr>
          <a:xfrm>
            <a:off x="1960557" y="2217003"/>
            <a:ext cx="5042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Midwest Chapter Annual Meeting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April 25 - 27, 2012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54" y="76200"/>
            <a:ext cx="7002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Dredging &amp; Environmental Restoration Project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s://westerndredging.org/images/asset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973070"/>
            <a:ext cx="1901825" cy="76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648462" cy="11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Wisconsin Department of Natural Resour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664561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Official Web page of the U S Fish and Wildlife Servi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3285"/>
            <a:ext cx="1289049" cy="155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  <p:extLst>
      <p:ext uri="{BB962C8B-B14F-4D97-AF65-F5344CB8AC3E}">
        <p14:creationId xmlns:p14="http://schemas.microsoft.com/office/powerpoint/2010/main" val="20414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97280"/>
            <a:ext cx="7086600" cy="4770120"/>
          </a:xfrm>
        </p:spPr>
        <p:txBody>
          <a:bodyPr>
            <a:normAutofit fontScale="85000" lnSpcReduction="20000"/>
          </a:bodyPr>
          <a:lstStyle/>
          <a:p>
            <a:pPr lvl="2" algn="ctr">
              <a:buNone/>
            </a:pPr>
            <a:r>
              <a:rPr lang="en-US" sz="2800" b="1" u="sng" dirty="0" smtClean="0">
                <a:latin typeface="+mj-lt"/>
              </a:rPr>
              <a:t>Island Construction</a:t>
            </a:r>
          </a:p>
          <a:p>
            <a:pPr lvl="2" algn="ctr">
              <a:buNone/>
            </a:pPr>
            <a:endParaRPr lang="en-US" sz="2800" b="1" dirty="0" smtClean="0">
              <a:latin typeface="+mj-lt"/>
            </a:endParaRPr>
          </a:p>
          <a:p>
            <a:pPr lvl="2">
              <a:buNone/>
            </a:pPr>
            <a:endParaRPr lang="en-US" sz="2800" b="1" dirty="0">
              <a:latin typeface="+mj-lt"/>
            </a:endParaRPr>
          </a:p>
          <a:p>
            <a:pPr lvl="2">
              <a:buNone/>
            </a:pPr>
            <a:endParaRPr lang="en-US" sz="2800" b="1" dirty="0" smtClean="0">
              <a:latin typeface="+mj-lt"/>
            </a:endParaRPr>
          </a:p>
          <a:p>
            <a:pPr lvl="2">
              <a:buNone/>
            </a:pPr>
            <a:endParaRPr lang="en-US" sz="2800" b="1" dirty="0">
              <a:latin typeface="+mj-lt"/>
            </a:endParaRPr>
          </a:p>
          <a:p>
            <a:pPr lvl="2">
              <a:buFontTx/>
              <a:buChar char="-"/>
            </a:pPr>
            <a:endParaRPr lang="en-US" sz="2400" b="1" dirty="0" smtClean="0">
              <a:latin typeface="+mj-lt"/>
            </a:endParaRPr>
          </a:p>
          <a:p>
            <a:pPr lvl="2">
              <a:buFontTx/>
              <a:buChar char="-"/>
            </a:pPr>
            <a:endParaRPr lang="en-US" sz="2400" b="1" dirty="0" smtClean="0">
              <a:latin typeface="+mj-lt"/>
            </a:endParaRPr>
          </a:p>
          <a:p>
            <a:pPr marL="667512" lvl="2" indent="0">
              <a:buNone/>
            </a:pPr>
            <a:endParaRPr lang="en-US" sz="2400" b="1" dirty="0">
              <a:latin typeface="+mj-lt"/>
            </a:endParaRPr>
          </a:p>
          <a:p>
            <a:pPr lvl="2" algn="ctr">
              <a:buFontTx/>
              <a:buChar char="-"/>
            </a:pPr>
            <a:endParaRPr lang="en-US" sz="2400" b="1" dirty="0" smtClean="0">
              <a:latin typeface="+mj-lt"/>
            </a:endParaRPr>
          </a:p>
          <a:p>
            <a:pPr lvl="2" algn="ctr">
              <a:buFontTx/>
              <a:buChar char="-"/>
            </a:pPr>
            <a:r>
              <a:rPr lang="en-US" sz="2400" b="1" dirty="0" smtClean="0">
                <a:latin typeface="+mj-lt"/>
              </a:rPr>
              <a:t>Granular Material</a:t>
            </a:r>
          </a:p>
          <a:p>
            <a:pPr lvl="2" algn="ctr">
              <a:buFontTx/>
              <a:buChar char="-"/>
            </a:pPr>
            <a:r>
              <a:rPr lang="en-US" sz="2400" b="1" dirty="0" smtClean="0">
                <a:latin typeface="+mj-lt"/>
              </a:rPr>
              <a:t>Access Channel Material</a:t>
            </a:r>
          </a:p>
          <a:p>
            <a:pPr lvl="2" algn="ctr">
              <a:buFontTx/>
              <a:buChar char="-"/>
            </a:pPr>
            <a:r>
              <a:rPr lang="en-US" sz="2400" b="1" dirty="0" smtClean="0">
                <a:latin typeface="+mj-lt"/>
              </a:rPr>
              <a:t>Fines Material</a:t>
            </a:r>
          </a:p>
          <a:p>
            <a:pPr lvl="2" algn="ctr">
              <a:buFontTx/>
              <a:buChar char="-"/>
            </a:pPr>
            <a:r>
              <a:rPr lang="en-US" sz="2400" b="1" dirty="0" smtClean="0">
                <a:latin typeface="+mj-lt"/>
              </a:rPr>
              <a:t>Rock</a:t>
            </a:r>
            <a:endParaRPr lang="en-US" sz="2000" b="1" dirty="0" smtClean="0">
              <a:latin typeface="+mj-lt"/>
            </a:endParaRPr>
          </a:p>
          <a:p>
            <a:pPr lvl="2">
              <a:buNone/>
            </a:pPr>
            <a:r>
              <a:rPr lang="en-US" sz="2800" b="1" dirty="0" smtClean="0">
                <a:latin typeface="+mj-lt"/>
              </a:rPr>
              <a:t> </a:t>
            </a:r>
            <a:endParaRPr lang="en-US" sz="28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7041995" cy="19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6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2800" b="1" u="sng" dirty="0" smtClean="0">
                <a:latin typeface="+mj-lt"/>
              </a:rPr>
              <a:t>Granular Placement</a:t>
            </a:r>
          </a:p>
          <a:p>
            <a:pPr lvl="2" algn="ctr"/>
            <a:r>
              <a:rPr lang="en-US" sz="2000" b="1" dirty="0" smtClean="0">
                <a:latin typeface="+mj-lt"/>
                <a:hlinkClick r:id="rId3" action="ppaction://hlinkfile"/>
              </a:rPr>
              <a:t>Mechanical Slurry Plant</a:t>
            </a:r>
            <a:endParaRPr lang="en-US" sz="2000" b="1" dirty="0" smtClean="0">
              <a:latin typeface="+mj-lt"/>
            </a:endParaRPr>
          </a:p>
          <a:p>
            <a:pPr lvl="3"/>
            <a:endParaRPr lang="en-US" sz="27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srgbClr val="00B0F0"/>
                </a:solidFill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2" descr="L:\+MARKETING\Public\008 Temporary Shared Files\Mike Presentation\Photos\Video 1 End 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5571"/>
            <a:ext cx="6057153" cy="40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2800" b="1" u="sng" dirty="0" smtClean="0">
                <a:latin typeface="+mj-lt"/>
              </a:rPr>
              <a:t>Granular Placement</a:t>
            </a:r>
          </a:p>
          <a:p>
            <a:pPr lvl="2" algn="ctr"/>
            <a:r>
              <a:rPr lang="en-US" sz="2000" b="1" dirty="0" smtClean="0">
                <a:latin typeface="+mj-lt"/>
              </a:rPr>
              <a:t>Hydraulic Dredging</a:t>
            </a:r>
          </a:p>
          <a:p>
            <a:pPr lvl="3"/>
            <a:endParaRPr lang="en-US" sz="27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7" name="Picture 3" descr="L:\+MULTIMEDIA\J.F. Brennan Company Pictures &amp; Videos\2010-2011 Pool 8 Phase 3 Stage 3B EMP\Edited Photos_Mark\Michael B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0710"/>
            <a:ext cx="6174441" cy="4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solidFill>
                  <a:srgbClr val="00B0F0"/>
                </a:solidFill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>
              <a:buNone/>
            </a:pPr>
            <a:r>
              <a:rPr lang="en-US" sz="2700" b="1" dirty="0" smtClean="0">
                <a:latin typeface="+mj-lt"/>
              </a:rPr>
              <a:t>	       </a:t>
            </a:r>
            <a:r>
              <a:rPr lang="en-US" sz="2700" b="1" dirty="0" smtClean="0">
                <a:latin typeface="+mj-lt"/>
                <a:hlinkClick r:id="rId3" action="ppaction://hlinkfile"/>
              </a:rPr>
              <a:t>Island Discharge</a:t>
            </a:r>
            <a:endParaRPr lang="en-US" sz="27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122" name="Picture 2" descr="L:\+MARKETING\Public\008 Temporary Shared Files\Mike Presentation\Photos\Video 2 En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79" y="1524000"/>
            <a:ext cx="65576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>
              <a:buNone/>
            </a:pPr>
            <a:r>
              <a:rPr lang="en-US" sz="2700" b="1" dirty="0" smtClean="0">
                <a:latin typeface="+mj-lt"/>
              </a:rPr>
              <a:t>	         Access Dredging</a:t>
            </a:r>
          </a:p>
          <a:p>
            <a:pPr marL="978408" lvl="3" indent="0" algn="ctr">
              <a:buNone/>
            </a:pPr>
            <a:endParaRPr lang="en-US" sz="27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0" name="Picture 2" descr="L:\+MULTIMEDIA\J.F. Brennan Company Pictures &amp; Videos\2010-2011 Pool 8 Phase 3 Stage 3B EMP\pictures pool 8\IMAG00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58" y="1638300"/>
            <a:ext cx="688048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Access Dredging</a:t>
            </a:r>
            <a:endParaRPr lang="en-US" sz="12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2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>
              <a:buNone/>
            </a:pPr>
            <a:r>
              <a:rPr lang="en-US" sz="2700" b="1" dirty="0" smtClean="0">
                <a:latin typeface="+mj-lt"/>
              </a:rPr>
              <a:t>	</a:t>
            </a:r>
            <a:r>
              <a:rPr lang="en-US" sz="2700" b="1" dirty="0" smtClean="0">
                <a:latin typeface="+mj-lt"/>
                <a:hlinkClick r:id="rId3" action="ppaction://hlinkfile"/>
              </a:rPr>
              <a:t>Fine Material – (Topsoil)</a:t>
            </a:r>
            <a:endParaRPr lang="en-US" sz="2700" b="1" dirty="0" smtClean="0">
              <a:latin typeface="+mj-lt"/>
            </a:endParaRPr>
          </a:p>
          <a:p>
            <a:pPr marL="978408" lvl="3" indent="0" algn="ctr">
              <a:buNone/>
            </a:pPr>
            <a:endParaRPr lang="en-US" sz="27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146" name="Picture 2" descr="C:\Users\mikebinsfeld\Desktop\Pool 8 Presentation\Photos\Video 3 En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3" y="1432174"/>
            <a:ext cx="6177124" cy="46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>
              <a:buNone/>
            </a:pPr>
            <a:r>
              <a:rPr lang="en-US" sz="2700" b="1" dirty="0" smtClean="0">
                <a:latin typeface="+mj-lt"/>
              </a:rPr>
              <a:t>	     Rip Rap - Placement</a:t>
            </a:r>
          </a:p>
          <a:p>
            <a:pPr marL="978408" lvl="3" indent="0" algn="ctr">
              <a:buNone/>
            </a:pPr>
            <a:endParaRPr lang="en-US" sz="27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2" name="Picture 2" descr="L:\+MULTIMEDIA\J.F. Brennan Company Pictures &amp; Videos\2010-2011 Pool 8 Phase 3 Stage 3B EMP\Week 3\IMG_03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399"/>
            <a:ext cx="5771548" cy="43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Rip Rap</a:t>
            </a:r>
            <a:endParaRPr lang="en-US" sz="1100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7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Rip Rap</a:t>
            </a:r>
            <a:endParaRPr lang="en-US" sz="1100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19199"/>
            <a:ext cx="3352800" cy="47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234066"/>
            <a:ext cx="3327995" cy="46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>
              <a:buNone/>
            </a:pPr>
            <a:r>
              <a:rPr lang="en-US" sz="2700" b="1" dirty="0" smtClean="0">
                <a:latin typeface="+mj-lt"/>
              </a:rPr>
              <a:t>	     Project Challenges</a:t>
            </a: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r>
              <a:rPr lang="en-US" sz="2700" dirty="0" smtClean="0">
                <a:latin typeface="+mj-lt"/>
              </a:rPr>
              <a:t>Safety!</a:t>
            </a:r>
          </a:p>
          <a:p>
            <a:pPr lvl="3"/>
            <a:r>
              <a:rPr lang="en-US" sz="2700" dirty="0">
                <a:latin typeface="+mj-lt"/>
              </a:rPr>
              <a:t>Project </a:t>
            </a:r>
            <a:r>
              <a:rPr lang="en-US" sz="2700" dirty="0" smtClean="0">
                <a:latin typeface="+mj-lt"/>
              </a:rPr>
              <a:t>Footprint</a:t>
            </a:r>
          </a:p>
          <a:p>
            <a:pPr lvl="3"/>
            <a:r>
              <a:rPr lang="en-US" sz="2700" dirty="0" smtClean="0">
                <a:latin typeface="+mj-lt"/>
              </a:rPr>
              <a:t>Water Elevations and Flow</a:t>
            </a:r>
          </a:p>
          <a:p>
            <a:pPr lvl="3"/>
            <a:r>
              <a:rPr lang="en-US" sz="2700" dirty="0" smtClean="0">
                <a:latin typeface="+mj-lt"/>
              </a:rPr>
              <a:t>Slurry Plant Calibrations</a:t>
            </a:r>
          </a:p>
          <a:p>
            <a:pPr lvl="3"/>
            <a:r>
              <a:rPr lang="en-US" sz="2700" dirty="0" smtClean="0">
                <a:latin typeface="+mj-lt"/>
              </a:rPr>
              <a:t>Recreational Traffic </a:t>
            </a:r>
          </a:p>
          <a:p>
            <a:pPr lvl="3"/>
            <a:r>
              <a:rPr lang="en-US" sz="2700" dirty="0" smtClean="0">
                <a:latin typeface="+mj-lt"/>
              </a:rPr>
              <a:t>Equipment Repair</a:t>
            </a: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endParaRPr lang="en-US" sz="2700" b="1" dirty="0" smtClean="0">
              <a:latin typeface="+mj-lt"/>
            </a:endParaRPr>
          </a:p>
          <a:p>
            <a:pPr lvl="3"/>
            <a:endParaRPr lang="en-US" sz="27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 algn="ctr">
              <a:buNone/>
            </a:pPr>
            <a:r>
              <a:rPr lang="en-US" sz="2700" b="1" dirty="0" smtClean="0">
                <a:latin typeface="+mj-lt"/>
              </a:rPr>
              <a:t>Environmental Management Projects - Lessons Learned</a:t>
            </a:r>
          </a:p>
          <a:p>
            <a:pPr marL="978408" lvl="3" indent="0">
              <a:buNone/>
            </a:pPr>
            <a:endParaRPr lang="en-US" sz="2700" dirty="0" smtClean="0">
              <a:latin typeface="+mj-lt"/>
            </a:endParaRPr>
          </a:p>
          <a:p>
            <a:pPr lvl="3"/>
            <a:r>
              <a:rPr lang="en-US" sz="2700" dirty="0" smtClean="0">
                <a:latin typeface="+mj-lt"/>
              </a:rPr>
              <a:t>Quantification of Material</a:t>
            </a:r>
          </a:p>
          <a:p>
            <a:pPr lvl="3"/>
            <a:r>
              <a:rPr lang="en-US" sz="2700" dirty="0" smtClean="0">
                <a:latin typeface="+mj-lt"/>
              </a:rPr>
              <a:t>Access</a:t>
            </a:r>
          </a:p>
          <a:p>
            <a:pPr lvl="3"/>
            <a:r>
              <a:rPr lang="en-US" sz="2700" dirty="0" smtClean="0">
                <a:latin typeface="+mj-lt"/>
              </a:rPr>
              <a:t>Supplier/Sub Relationships</a:t>
            </a:r>
          </a:p>
          <a:p>
            <a:pPr lvl="3"/>
            <a:r>
              <a:rPr lang="en-US" sz="2700" dirty="0" smtClean="0">
                <a:latin typeface="+mj-lt"/>
              </a:rPr>
              <a:t>Pool Work</a:t>
            </a:r>
          </a:p>
          <a:p>
            <a:pPr lvl="3"/>
            <a:r>
              <a:rPr lang="en-US" sz="2700" dirty="0" smtClean="0">
                <a:latin typeface="+mj-lt"/>
              </a:rPr>
              <a:t>Agency Involvement</a:t>
            </a: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endParaRPr lang="en-US" sz="2700" dirty="0" smtClean="0">
              <a:latin typeface="+mj-lt"/>
            </a:endParaRPr>
          </a:p>
          <a:p>
            <a:pPr lvl="3"/>
            <a:endParaRPr lang="en-US" sz="2700" b="1" dirty="0" smtClean="0">
              <a:latin typeface="+mj-lt"/>
            </a:endParaRPr>
          </a:p>
          <a:p>
            <a:pPr lvl="3"/>
            <a:endParaRPr lang="en-US" sz="27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8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097280"/>
            <a:ext cx="7368365" cy="477012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smtClean="0">
                <a:latin typeface="+mj-lt"/>
              </a:rPr>
              <a:t>               </a:t>
            </a:r>
          </a:p>
          <a:p>
            <a:pPr lvl="2"/>
            <a:endParaRPr lang="en-US" sz="28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275779"/>
            <a:ext cx="8686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UMR = Balance of Environment and Transportation</a:t>
            </a:r>
            <a:br>
              <a:rPr lang="en-US" sz="2400" b="1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  </a:t>
            </a:r>
            <a:br>
              <a:rPr lang="en-US" sz="24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 1.  Pool # 8  -  Environmental Management Project</a:t>
            </a:r>
            <a:br>
              <a:rPr lang="en-US" sz="24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 </a:t>
            </a:r>
            <a:br>
              <a:rPr lang="en-US" sz="24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 2.  Transportation Route – human habitation &amp; settlement </a:t>
            </a: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</a:b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237015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/>
          <a:stretch/>
        </p:blipFill>
        <p:spPr bwMode="auto">
          <a:xfrm>
            <a:off x="6869151" y="3200400"/>
            <a:ext cx="225181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" b="15704"/>
          <a:stretch/>
        </p:blipFill>
        <p:spPr>
          <a:xfrm>
            <a:off x="4207727" y="3505200"/>
            <a:ext cx="257833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4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Pool #8</a:t>
            </a:r>
            <a:br>
              <a:rPr lang="en-US" sz="4400" dirty="0" smtClean="0"/>
            </a:br>
            <a:r>
              <a:rPr lang="en-US" sz="4400" dirty="0" smtClean="0"/>
              <a:t>Environmental Management Project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31" y="3697185"/>
            <a:ext cx="3544169" cy="163681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</p:pic>
      <p:sp>
        <p:nvSpPr>
          <p:cNvPr id="3" name="Rectangle 2"/>
          <p:cNvSpPr/>
          <p:nvPr/>
        </p:nvSpPr>
        <p:spPr>
          <a:xfrm>
            <a:off x="1960557" y="2217003"/>
            <a:ext cx="5042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Midwest Chapter Annual Meeting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April 25 - 27, 2012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54" y="76200"/>
            <a:ext cx="7002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Dredging &amp; Environmental Restoration Project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s://westerndredging.org/images/asset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973070"/>
            <a:ext cx="1901825" cy="76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648462" cy="11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Wisconsin Department of Natural Resour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664561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Official Web page of the U S Fish and Wildlife Servi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3285"/>
            <a:ext cx="1289049" cy="155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  <p:extLst>
      <p:ext uri="{BB962C8B-B14F-4D97-AF65-F5344CB8AC3E}">
        <p14:creationId xmlns:p14="http://schemas.microsoft.com/office/powerpoint/2010/main" val="4565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63880"/>
            <a:ext cx="7086600" cy="240792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smtClean="0">
                <a:latin typeface="+mj-lt"/>
              </a:rPr>
              <a:t>              EMP Background &amp; History</a:t>
            </a:r>
          </a:p>
          <a:p>
            <a:pPr lvl="2"/>
            <a:endParaRPr lang="en-US" sz="28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881110" y="1066800"/>
            <a:ext cx="7240588" cy="53245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15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10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+mj-lt"/>
              </a:rPr>
              <a:t> </a:t>
            </a:r>
            <a:r>
              <a:rPr lang="en-US" sz="2000" kern="0" dirty="0">
                <a:latin typeface="+mj-lt"/>
              </a:rPr>
              <a:t>Established by the 1986 Upper Mississippi River Management Act ( within 1986 Water Resources Development Act [WRDA]). Based on congressionally mandated master plan for the UMR</a:t>
            </a:r>
            <a:r>
              <a:rPr lang="en-US" sz="2000" kern="0" dirty="0" smtClean="0">
                <a:latin typeface="+mj-lt"/>
              </a:rPr>
              <a:t>.</a:t>
            </a:r>
          </a:p>
          <a:p>
            <a:pPr indent="0">
              <a:buClr>
                <a:srgbClr val="FF0000"/>
              </a:buClr>
              <a:defRPr/>
            </a:pPr>
            <a:endParaRPr lang="en-US" sz="2000" kern="0" dirty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+mj-lt"/>
              </a:rPr>
              <a:t>  Legislation created 3 major programs to last 10 years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2000" kern="0" dirty="0" smtClean="0">
                <a:latin typeface="+mj-lt"/>
              </a:rPr>
              <a:t>1. Long Term Resource Monitoring (LTRMP) – 1/3 of funding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2000" kern="0" dirty="0" smtClean="0">
                <a:latin typeface="+mj-lt"/>
              </a:rPr>
              <a:t>2. Computerized Inventory and Analysis System (CIA)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2000" kern="0" dirty="0" smtClean="0">
                <a:latin typeface="+mj-lt"/>
              </a:rPr>
              <a:t>3. Habitat Rehabilitation and Enhancement (HREP-EMP)Funding </a:t>
            </a:r>
            <a:r>
              <a:rPr lang="en-US" sz="2000" kern="0" dirty="0">
                <a:latin typeface="+mj-lt"/>
              </a:rPr>
              <a:t>appropriations are provided through the USACE construction general </a:t>
            </a:r>
            <a:r>
              <a:rPr lang="en-US" sz="2000" kern="0" dirty="0" smtClean="0">
                <a:latin typeface="+mj-lt"/>
              </a:rPr>
              <a:t>account – 2/3 of funding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latin typeface="+mj-lt"/>
              </a:rPr>
              <a:t> Diverse mix upland, wetland and aquatic habitats</a:t>
            </a:r>
          </a:p>
          <a:p>
            <a:pPr marL="1138238" lvl="1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latin typeface="+mj-lt"/>
              </a:rPr>
              <a:t>150 species – fish</a:t>
            </a:r>
          </a:p>
          <a:p>
            <a:pPr marL="1138238" lvl="1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latin typeface="+mj-lt"/>
              </a:rPr>
              <a:t>300 species – birds</a:t>
            </a:r>
          </a:p>
          <a:p>
            <a:pPr marL="1138238" lvl="1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latin typeface="+mj-lt"/>
              </a:rPr>
              <a:t>200 species – aquatic </a:t>
            </a:r>
            <a:r>
              <a:rPr lang="en-US" sz="2000" kern="0" dirty="0" err="1" smtClean="0">
                <a:latin typeface="+mj-lt"/>
              </a:rPr>
              <a:t>microinvertabrates</a:t>
            </a:r>
            <a:endParaRPr lang="en-US" sz="2000" kern="0" dirty="0" smtClean="0">
              <a:latin typeface="+mj-lt"/>
            </a:endParaRPr>
          </a:p>
          <a:p>
            <a:pPr marL="1138238" lvl="1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latin typeface="+mj-lt"/>
              </a:rPr>
              <a:t>73 species – amphibians and reptiles</a:t>
            </a:r>
          </a:p>
          <a:p>
            <a:pPr marL="1138238" lvl="1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latin typeface="+mj-lt"/>
              </a:rPr>
              <a:t>&gt; 600 species -  plants</a:t>
            </a:r>
            <a:endParaRPr lang="en-US" sz="2000" kern="0" dirty="0">
              <a:latin typeface="+mj-lt"/>
            </a:endParaRPr>
          </a:p>
          <a:p>
            <a:pPr lvl="1">
              <a:buClr>
                <a:srgbClr val="FF0000"/>
              </a:buClr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3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086600" cy="5608321"/>
          </a:xfrm>
        </p:spPr>
        <p:txBody>
          <a:bodyPr>
            <a:normAutofit fontScale="70000" lnSpcReduction="20000"/>
          </a:bodyPr>
          <a:lstStyle/>
          <a:p>
            <a:pPr lvl="2">
              <a:buNone/>
            </a:pPr>
            <a:r>
              <a:rPr lang="en-US" sz="2800" b="1" dirty="0" smtClean="0">
                <a:latin typeface="+mj-lt"/>
              </a:rPr>
              <a:t>                  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Goals &amp; Objectives of Program</a:t>
            </a:r>
          </a:p>
          <a:p>
            <a:pPr lvl="2"/>
            <a:r>
              <a:rPr lang="en-US" sz="2800" b="1" dirty="0" smtClean="0">
                <a:latin typeface="+mj-lt"/>
              </a:rPr>
              <a:t>Restore Upper Mississippi ecosystem after manmade changes to river:  3000 structures to improve transportation: 27 lock &amp; dams, dredging, wing dams, shoreline revetments, dike fields, etc.</a:t>
            </a:r>
          </a:p>
          <a:p>
            <a:pPr lvl="2"/>
            <a:r>
              <a:rPr lang="en-US" sz="2800" b="1" dirty="0" smtClean="0">
                <a:latin typeface="+mj-lt"/>
              </a:rPr>
              <a:t>Purpose of structures is to alter sediment deposition and channel scour to force into single navigational channel to improve transportation on river.</a:t>
            </a:r>
          </a:p>
          <a:p>
            <a:pPr lvl="2"/>
            <a:r>
              <a:rPr lang="en-US" sz="2800" b="1" dirty="0" smtClean="0">
                <a:latin typeface="+mj-lt"/>
              </a:rPr>
              <a:t>Depths of Miss. River authorized by Congress: </a:t>
            </a:r>
            <a:r>
              <a:rPr lang="en-US" sz="2700" b="1" dirty="0" smtClean="0">
                <a:latin typeface="+mj-lt"/>
              </a:rPr>
              <a:t>4.5’ in 1878, 6’ in 1907, 9’ in 1930.</a:t>
            </a:r>
          </a:p>
          <a:p>
            <a:pPr lvl="2"/>
            <a:endParaRPr lang="en-US" sz="2700" b="1" dirty="0" smtClean="0">
              <a:latin typeface="+mj-lt"/>
            </a:endParaRPr>
          </a:p>
          <a:p>
            <a:pPr lvl="2"/>
            <a:r>
              <a:rPr lang="en-US" sz="2700" b="1" dirty="0" smtClean="0">
                <a:latin typeface="+mj-lt"/>
              </a:rPr>
              <a:t>Results of changes:</a:t>
            </a:r>
          </a:p>
          <a:p>
            <a:pPr lvl="3"/>
            <a:r>
              <a:rPr lang="en-US" sz="2600" b="1" dirty="0">
                <a:latin typeface="+mj-lt"/>
              </a:rPr>
              <a:t>F</a:t>
            </a:r>
            <a:r>
              <a:rPr lang="en-US" sz="2600" b="1" dirty="0" smtClean="0">
                <a:latin typeface="+mj-lt"/>
              </a:rPr>
              <a:t>looding of 1000’s acres of wetlands in front of dams(pools);</a:t>
            </a:r>
          </a:p>
          <a:p>
            <a:pPr lvl="3"/>
            <a:r>
              <a:rPr lang="en-US" sz="2600" b="1" dirty="0">
                <a:latin typeface="+mj-lt"/>
              </a:rPr>
              <a:t>C</a:t>
            </a:r>
            <a:r>
              <a:rPr lang="en-US" sz="2600" b="1" dirty="0" smtClean="0">
                <a:latin typeface="+mj-lt"/>
              </a:rPr>
              <a:t>onstant erosion of river due to vessel wave action</a:t>
            </a:r>
          </a:p>
          <a:p>
            <a:pPr lvl="3"/>
            <a:r>
              <a:rPr lang="en-US" sz="2600" b="1" dirty="0">
                <a:latin typeface="+mj-lt"/>
              </a:rPr>
              <a:t>L</a:t>
            </a:r>
            <a:r>
              <a:rPr lang="en-US" sz="2600" b="1" dirty="0" smtClean="0">
                <a:latin typeface="+mj-lt"/>
              </a:rPr>
              <a:t>oss of island and forest habitat for wildlife, e.g. raccoons, otters, turtles, ducks, etc.</a:t>
            </a:r>
          </a:p>
          <a:p>
            <a:pPr lvl="3"/>
            <a:r>
              <a:rPr lang="en-US" sz="2600" b="1" dirty="0">
                <a:latin typeface="+mj-lt"/>
              </a:rPr>
              <a:t>L</a:t>
            </a:r>
            <a:r>
              <a:rPr lang="en-US" sz="2600" b="1" dirty="0" smtClean="0">
                <a:latin typeface="+mj-lt"/>
              </a:rPr>
              <a:t>oss of fish diversity and spawning areas and loss of wintering fish habitat = loss of quantity and quality of fish</a:t>
            </a:r>
          </a:p>
          <a:p>
            <a:pPr lvl="3"/>
            <a:r>
              <a:rPr lang="en-US" sz="2600" b="1" dirty="0">
                <a:latin typeface="+mj-lt"/>
              </a:rPr>
              <a:t>C</a:t>
            </a:r>
            <a:r>
              <a:rPr lang="en-US" sz="2600" b="1" dirty="0" smtClean="0">
                <a:latin typeface="+mj-lt"/>
              </a:rPr>
              <a:t>onnected off-channel lakes and ponds to river – decreased fish diversity and major sedimentation </a:t>
            </a:r>
          </a:p>
          <a:p>
            <a:pPr lvl="2"/>
            <a:endParaRPr lang="en-US" sz="2800" b="1" dirty="0">
              <a:latin typeface="+mj-lt"/>
            </a:endParaRPr>
          </a:p>
          <a:p>
            <a:pPr lvl="2"/>
            <a:endParaRPr lang="en-US" sz="28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7086600" cy="51054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smtClean="0">
                <a:latin typeface="+mj-lt"/>
              </a:rPr>
              <a:t>              Project Partners</a:t>
            </a:r>
          </a:p>
          <a:p>
            <a:pPr marL="667512" lvl="2" indent="0">
              <a:buNone/>
            </a:pPr>
            <a:endParaRPr lang="en-US" sz="28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05000" y="1600201"/>
            <a:ext cx="685958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6550" indent="-3349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83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U.S. Army Corps of Engineers – St. Paul, Rock Island, St. Louis</a:t>
            </a:r>
          </a:p>
          <a:p>
            <a:pPr marL="1587" indent="0">
              <a:buClr>
                <a:srgbClr val="FF0000"/>
              </a:buClr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U.S. Fish &amp; Wildlife</a:t>
            </a:r>
          </a:p>
          <a:p>
            <a:pPr marL="1587" indent="0">
              <a:buClr>
                <a:srgbClr val="FF0000"/>
              </a:buClr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Department of Natural Resources – WI, IA, MN, IL, MO</a:t>
            </a:r>
          </a:p>
          <a:p>
            <a:pPr marL="1587" indent="0">
              <a:buClr>
                <a:srgbClr val="FF0000"/>
              </a:buClr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Local communities</a:t>
            </a:r>
          </a:p>
          <a:p>
            <a:pPr>
              <a:buClr>
                <a:srgbClr val="FF0000"/>
              </a:buClr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                       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Projects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48 projects since 1986 completed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21 more in design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Over 100 more that are being researched</a:t>
            </a:r>
          </a:p>
          <a:p>
            <a:pPr marL="1587" indent="0">
              <a:buClr>
                <a:srgbClr val="FF0000"/>
              </a:buClr>
              <a:defRPr/>
            </a:pPr>
            <a:endParaRPr lang="en-US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8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0600" y="533400"/>
            <a:ext cx="7086600" cy="50292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smtClean="0">
                <a:latin typeface="+mj-lt"/>
              </a:rPr>
              <a:t>                           </a:t>
            </a:r>
          </a:p>
          <a:p>
            <a:pPr lvl="2"/>
            <a:endParaRPr lang="en-US" sz="2800" b="1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99030"/>
            <a:ext cx="868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Project-</a:t>
            </a:r>
            <a:b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                                       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5 Phases – covers 10,297 acres  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73415"/>
              </p:ext>
            </p:extLst>
          </p:nvPr>
        </p:nvGraphicFramePr>
        <p:xfrm>
          <a:off x="2819400" y="609600"/>
          <a:ext cx="4590121" cy="528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9" imgW="7768440" imgH="10050480" progId="AcroExch.Document.7">
                  <p:embed/>
                </p:oleObj>
              </mc:Choice>
              <mc:Fallback>
                <p:oleObj name="Acrobat Document" r:id="rId9" imgW="7768440" imgH="10050480" progId="AcroExch.Document.7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9600"/>
                        <a:ext cx="4590121" cy="5280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8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97280"/>
            <a:ext cx="7086600" cy="477012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b="1" dirty="0" smtClean="0">
                <a:latin typeface="+mj-lt"/>
              </a:rPr>
              <a:t>              </a:t>
            </a:r>
            <a:r>
              <a:rPr lang="en-US" sz="2800" b="1" u="sng" dirty="0" smtClean="0">
                <a:latin typeface="+mj-lt"/>
              </a:rPr>
              <a:t>Activity Overview</a:t>
            </a:r>
          </a:p>
          <a:p>
            <a:pPr lvl="2">
              <a:buNone/>
            </a:pPr>
            <a:endParaRPr lang="en-US" sz="2800" b="1" u="sng" dirty="0" smtClean="0">
              <a:latin typeface="+mj-lt"/>
            </a:endParaRPr>
          </a:p>
          <a:p>
            <a:pPr lvl="2"/>
            <a:r>
              <a:rPr lang="en-US" sz="2800" b="1" dirty="0" smtClean="0">
                <a:latin typeface="+mj-lt"/>
              </a:rPr>
              <a:t>4 Islands and 1 Rock Dike</a:t>
            </a:r>
          </a:p>
          <a:p>
            <a:pPr lvl="2"/>
            <a:r>
              <a:rPr lang="en-US" sz="2800" b="1" dirty="0" smtClean="0">
                <a:latin typeface="+mj-lt"/>
              </a:rPr>
              <a:t>1.2 Miles in Total Length</a:t>
            </a:r>
          </a:p>
          <a:p>
            <a:pPr lvl="2"/>
            <a:r>
              <a:rPr lang="en-US" sz="2800" b="1" dirty="0" smtClean="0">
                <a:latin typeface="+mj-lt"/>
              </a:rPr>
              <a:t>142,00 CY </a:t>
            </a:r>
            <a:r>
              <a:rPr lang="en-US" sz="2800" b="1" dirty="0">
                <a:latin typeface="+mj-lt"/>
              </a:rPr>
              <a:t>– Granular </a:t>
            </a:r>
            <a:r>
              <a:rPr lang="en-US" sz="2800" b="1" dirty="0" smtClean="0">
                <a:latin typeface="+mj-lt"/>
              </a:rPr>
              <a:t>Material</a:t>
            </a:r>
          </a:p>
          <a:p>
            <a:pPr lvl="2"/>
            <a:r>
              <a:rPr lang="en-US" sz="2800" b="1" dirty="0" smtClean="0">
                <a:latin typeface="+mj-lt"/>
              </a:rPr>
              <a:t>23,000 TN of Rock Placed</a:t>
            </a:r>
          </a:p>
          <a:p>
            <a:pPr lvl="2"/>
            <a:r>
              <a:rPr lang="en-US" sz="2800" b="1" dirty="0" smtClean="0">
                <a:latin typeface="+mj-lt"/>
              </a:rPr>
              <a:t>16,000 CY – Fine Materials</a:t>
            </a:r>
          </a:p>
          <a:p>
            <a:pPr lvl="2"/>
            <a:r>
              <a:rPr lang="en-US" sz="2800" b="1" dirty="0" smtClean="0">
                <a:latin typeface="+mj-lt"/>
              </a:rPr>
              <a:t>21 Acres of Seeding and Willow Planting</a:t>
            </a:r>
            <a:endParaRPr lang="en-US" sz="2800" b="1" dirty="0">
              <a:latin typeface="+mj-lt"/>
            </a:endParaRPr>
          </a:p>
          <a:p>
            <a:pPr lvl="2"/>
            <a:endParaRPr lang="en-US" sz="2800" b="1" dirty="0" smtClean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8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Rectangle 10">
            <a:hlinkClick r:id="rId8" action="ppaction://hlinkfile"/>
          </p:cNvPr>
          <p:cNvSpPr/>
          <p:nvPr/>
        </p:nvSpPr>
        <p:spPr>
          <a:xfrm>
            <a:off x="3200400" y="2590800"/>
            <a:ext cx="4495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hlinkClick r:id="rId9" action="ppaction://hlinkfile"/>
              </a:rPr>
              <a:t>Jobsite Location</a:t>
            </a:r>
          </a:p>
          <a:p>
            <a:pPr algn="ctr"/>
            <a:r>
              <a:rPr lang="en-US" sz="2800" b="1" dirty="0" smtClean="0">
                <a:hlinkClick r:id="rId9" action="ppaction://hlinkfile"/>
              </a:rPr>
              <a:t> </a:t>
            </a:r>
          </a:p>
          <a:p>
            <a:pPr algn="ctr"/>
            <a:r>
              <a:rPr lang="en-US" sz="3600" b="1" dirty="0" smtClean="0">
                <a:hlinkClick r:id="rId9" action="ppaction://hlinkfile"/>
              </a:rPr>
              <a:t>Stoddard, WI</a:t>
            </a:r>
            <a:endParaRPr lang="en-US" sz="36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Site Map</a:t>
            </a:r>
            <a:endParaRPr lang="en-US" sz="1100" b="1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3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23693"/>
            <a:ext cx="7086600" cy="5172307"/>
          </a:xfrm>
        </p:spPr>
        <p:txBody>
          <a:bodyPr>
            <a:normAutofit/>
          </a:bodyPr>
          <a:lstStyle/>
          <a:p>
            <a:pPr marL="978408" lvl="3" indent="0">
              <a:buNone/>
            </a:pPr>
            <a:r>
              <a:rPr lang="en-US" sz="2700" b="1" dirty="0" smtClean="0">
                <a:latin typeface="+mj-lt"/>
              </a:rPr>
              <a:t>         		Island Layout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952" y="76200"/>
            <a:ext cx="868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Pool # 8  -  Environmental Management Project</a:t>
            </a:r>
            <a:endParaRPr lang="en-US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752600" y="914400"/>
            <a:ext cx="0" cy="5562600"/>
          </a:xfrm>
          <a:prstGeom prst="line">
            <a:avLst/>
          </a:prstGeom>
          <a:noFill/>
          <a:ln w="222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73914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3" y="6172200"/>
            <a:ext cx="1418897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52" y="6172200"/>
            <a:ext cx="551848" cy="66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5" descr="Wisconsin Department of Natural Re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01156"/>
            <a:ext cx="914399" cy="62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85742"/>
            <a:ext cx="1038862" cy="67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293" y="990600"/>
            <a:ext cx="1752600" cy="5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Project S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ummary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Partners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Site Map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Activity </a:t>
            </a:r>
            <a:r>
              <a:rPr lang="en-US" sz="11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verview</a:t>
            </a: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Island Construction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Granular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~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Mechanical Slurry System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       ~ </a:t>
            </a:r>
            <a:r>
              <a:rPr lang="en-US" sz="1200" i="1" dirty="0" smtClean="0">
                <a:latin typeface="Calibri" pitchFamily="34" charset="0"/>
              </a:rPr>
              <a:t>Hydraulic Dredging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latin typeface="Calibri" pitchFamily="34" charset="0"/>
              </a:rPr>
              <a:t>Access Dredging</a:t>
            </a:r>
            <a:endParaRPr lang="en-US" sz="1200" i="1" dirty="0" smtClean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Fines Material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</a:rPr>
              <a:t> - </a:t>
            </a:r>
            <a:r>
              <a:rPr lang="en-US" sz="1100" dirty="0" smtClean="0">
                <a:latin typeface="Calibri" pitchFamily="34" charset="0"/>
              </a:rPr>
              <a:t>Rip Rap</a:t>
            </a:r>
            <a:endParaRPr lang="en-US" sz="1100" dirty="0">
              <a:latin typeface="Calibri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Project Challenges</a:t>
            </a:r>
          </a:p>
          <a:p>
            <a:pPr marL="609600" indent="-609600">
              <a:lnSpc>
                <a:spcPct val="150000"/>
              </a:lnSpc>
              <a:spcBef>
                <a:spcPct val="50000"/>
              </a:spcBef>
            </a:pPr>
            <a:r>
              <a:rPr lang="en-US" sz="1100" b="1" dirty="0" smtClean="0">
                <a:solidFill>
                  <a:prstClr val="black"/>
                </a:solidFill>
                <a:latin typeface="Calibri" pitchFamily="34" charset="0"/>
              </a:rPr>
              <a:t>Lessons Learned</a:t>
            </a:r>
          </a:p>
          <a:p>
            <a:pPr marL="609600" indent="-609600">
              <a:spcBef>
                <a:spcPct val="50000"/>
              </a:spcBef>
            </a:pPr>
            <a:endParaRPr lang="en-US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endParaRPr lang="en-US" sz="1000" b="1" dirty="0" smtClean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000" b="1" dirty="0" smtClean="0">
                <a:solidFill>
                  <a:srgbClr val="D7D7D7"/>
                </a:solidFill>
                <a:latin typeface="Calibri" pitchFamily="34" charset="0"/>
              </a:rPr>
              <a:t> </a:t>
            </a:r>
          </a:p>
          <a:p>
            <a:pPr marL="609600" indent="-609600">
              <a:spcBef>
                <a:spcPct val="50000"/>
              </a:spcBef>
            </a:pPr>
            <a:endParaRPr lang="en-US" sz="1000" b="1" dirty="0">
              <a:solidFill>
                <a:srgbClr val="D7D7D7"/>
              </a:solidFill>
              <a:latin typeface="Calibri" pitchFamily="34" charset="0"/>
            </a:endParaRPr>
          </a:p>
          <a:p>
            <a:pPr marL="609600" indent="-609600">
              <a:spcBef>
                <a:spcPct val="50000"/>
              </a:spcBef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32" y="1562100"/>
            <a:ext cx="679726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11538</TotalTime>
  <Words>1343</Words>
  <Application>Microsoft Office PowerPoint</Application>
  <PresentationFormat>On-screen Show (4:3)</PresentationFormat>
  <Paragraphs>482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Acrobat Document</vt:lpstr>
      <vt:lpstr>Pool #8 Phase III Environmental Management Project </vt:lpstr>
      <vt:lpstr>      UMR = Balance of Environment and Transportation       1.  Pool # 8  -  Environmental Management Project      2.  Transportation Route – human habitation &amp; settlement    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Project-                                         5 Phases – covers 10,297 acres  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                         Pool # 8  -  Environmental Management Project</vt:lpstr>
      <vt:lpstr>Pool #8 Environmental Management Project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Dam Repairs and Maintenance</dc:title>
  <dc:creator>Mark Binsfeld</dc:creator>
  <cp:lastModifiedBy>George Berken</cp:lastModifiedBy>
  <cp:revision>267</cp:revision>
  <cp:lastPrinted>2012-03-22T16:33:55Z</cp:lastPrinted>
  <dcterms:created xsi:type="dcterms:W3CDTF">2011-02-11T17:29:39Z</dcterms:created>
  <dcterms:modified xsi:type="dcterms:W3CDTF">2012-04-30T14:03:00Z</dcterms:modified>
</cp:coreProperties>
</file>