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22" r:id="rId2"/>
    <p:sldId id="870" r:id="rId3"/>
    <p:sldId id="751" r:id="rId4"/>
    <p:sldId id="869" r:id="rId5"/>
    <p:sldId id="802" r:id="rId6"/>
    <p:sldId id="801" r:id="rId7"/>
    <p:sldId id="807" r:id="rId8"/>
    <p:sldId id="882" r:id="rId9"/>
    <p:sldId id="887" r:id="rId10"/>
    <p:sldId id="886" r:id="rId11"/>
    <p:sldId id="883" r:id="rId12"/>
    <p:sldId id="876" r:id="rId13"/>
    <p:sldId id="816" r:id="rId14"/>
    <p:sldId id="888" r:id="rId15"/>
    <p:sldId id="889" r:id="rId16"/>
    <p:sldId id="622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Franklin Gothic Medium Cond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1"/>
    <a:srgbClr val="00FF00"/>
    <a:srgbClr val="00937B"/>
    <a:srgbClr val="DDDDDD"/>
    <a:srgbClr val="F8F8F8"/>
    <a:srgbClr val="EAEAEA"/>
    <a:srgbClr val="336699"/>
    <a:srgbClr val="A2A5B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6501" autoAdjust="0"/>
  </p:normalViewPr>
  <p:slideViewPr>
    <p:cSldViewPr snapToGrid="0">
      <p:cViewPr>
        <p:scale>
          <a:sx n="90" d="100"/>
          <a:sy n="90" d="100"/>
        </p:scale>
        <p:origin x="-224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notesViewPr>
    <p:cSldViewPr snapToGrid="0">
      <p:cViewPr varScale="1">
        <p:scale>
          <a:sx n="99" d="100"/>
          <a:sy n="99" d="100"/>
        </p:scale>
        <p:origin x="-3576" y="-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5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fld id="{7E9C51ED-C770-47BC-83EB-BA1E8D79B5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758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6" tIns="47952" rIns="95906" bIns="47952" numCol="1" anchor="t" anchorCtr="0" compatLnSpc="1">
            <a:prstTxWarp prst="textNoShape">
              <a:avLst/>
            </a:prstTxWarp>
          </a:bodyPr>
          <a:lstStyle>
            <a:lvl1pPr defTabSz="958850">
              <a:defRPr sz="13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6" tIns="47952" rIns="95906" bIns="4795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6" tIns="47952" rIns="95906" bIns="47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6" tIns="47952" rIns="95906" bIns="47952" numCol="1" anchor="b" anchorCtr="0" compatLnSpc="1">
            <a:prstTxWarp prst="textNoShape">
              <a:avLst/>
            </a:prstTxWarp>
          </a:bodyPr>
          <a:lstStyle>
            <a:lvl1pPr defTabSz="958850">
              <a:defRPr sz="1300" b="0" baseline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6" tIns="47952" rIns="95906" bIns="4795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 baseline="0">
                <a:latin typeface="Arial" charset="0"/>
              </a:defRPr>
            </a:lvl1pPr>
          </a:lstStyle>
          <a:p>
            <a:pPr>
              <a:defRPr/>
            </a:pPr>
            <a:fld id="{2068FB94-764B-485B-9D45-75B1E66BE4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38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06" tIns="47952" rIns="95906" bIns="47952" anchor="b"/>
          <a:lstStyle/>
          <a:p>
            <a:pPr algn="r" defTabSz="958850"/>
            <a:fld id="{EA975773-98C6-440F-A44F-43F61AD9CD92}" type="slidenum">
              <a:rPr lang="zh-TW" altLang="en-US" sz="1300" b="0" baseline="0">
                <a:latin typeface="Arial" pitchFamily="34" charset="0"/>
              </a:rPr>
              <a:pPr algn="r" defTabSz="958850"/>
              <a:t>1</a:t>
            </a:fld>
            <a:endParaRPr lang="en-US" altLang="zh-TW" sz="1300" b="0" baseline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69AD8-E17B-4666-965A-D9A1D769E4CF}" type="slidenum">
              <a:rPr lang="en-US"/>
              <a:pPr/>
              <a:t>10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A7D26-1E1E-4A03-9327-01B53F926326}" type="slidenum">
              <a:rPr lang="en-US"/>
              <a:pPr/>
              <a:t>11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Draw out project on board…how they cut off river, diverted flow, etc.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A103-6DFC-4A36-A1AA-CCC7D18C46F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A103-6DFC-4A36-A1AA-CCC7D18C46F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A103-6DFC-4A36-A1AA-CCC7D18C46F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FB94-764B-485B-9D45-75B1E66BE43A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Published December 2005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2F936FC0-29AD-49E4-93E6-8679F0FF4DE0}" type="slidenum">
              <a:rPr lang="en-US" sz="1200" b="0" baseline="0">
                <a:latin typeface="Arial" pitchFamily="34" charset="0"/>
              </a:rPr>
              <a:pPr algn="r" defTabSz="966788"/>
              <a:t>4</a:t>
            </a:fld>
            <a:endParaRPr lang="en-US" sz="1200" b="0" baseline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</p:spPr>
        <p:txBody>
          <a:bodyPr lIns="96653" tIns="48327" rIns="96653" bIns="4832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68FB94-764B-485B-9D45-75B1E66BE43A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88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06" tIns="47952" rIns="95906" bIns="47952" anchor="b"/>
          <a:lstStyle/>
          <a:p>
            <a:pPr algn="r" defTabSz="958850"/>
            <a:fld id="{DD9C31B1-E95F-4A3E-B925-F85E12011D61}" type="slidenum">
              <a:rPr lang="zh-TW" altLang="en-US" sz="1300" b="0" baseline="0">
                <a:latin typeface="Arial" pitchFamily="34" charset="0"/>
              </a:rPr>
              <a:pPr algn="r" defTabSz="958850"/>
              <a:t>6</a:t>
            </a:fld>
            <a:endParaRPr lang="en-US" altLang="zh-TW" sz="1300" b="0" baseline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7" rIns="96653" bIns="48327" anchor="b"/>
          <a:lstStyle/>
          <a:p>
            <a:pPr algn="r" defTabSz="966788"/>
            <a:fld id="{F8A80191-AB14-473A-A5AA-4CDA3C1014D9}" type="slidenum">
              <a:rPr lang="en-US" sz="1200" b="0" baseline="0">
                <a:latin typeface="Arial" pitchFamily="34" charset="0"/>
              </a:rPr>
              <a:pPr algn="r" defTabSz="966788"/>
              <a:t>7</a:t>
            </a:fld>
            <a:endParaRPr lang="en-US" sz="1200" b="0" baseline="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 lIns="96653" tIns="48327" rIns="96653" bIns="48327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69AD8-E17B-4666-965A-D9A1D769E4CF}" type="slidenum">
              <a:rPr lang="en-US"/>
              <a:pPr/>
              <a:t>8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69AD8-E17B-4666-965A-D9A1D769E4CF}" type="slidenum">
              <a:rPr lang="en-US"/>
              <a:pPr/>
              <a:t>9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66713"/>
            <a:ext cx="2057400" cy="5284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366713"/>
            <a:ext cx="6019800" cy="5284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366713"/>
            <a:ext cx="8229600" cy="5284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7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6725" y="1265238"/>
            <a:ext cx="4038600" cy="2116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265238"/>
            <a:ext cx="4038600" cy="2116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" y="3533775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7725" y="3533775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265238"/>
            <a:ext cx="8229600" cy="2116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3533775"/>
            <a:ext cx="8229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7725" y="1265238"/>
            <a:ext cx="4038600" cy="2116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7725" y="3533775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66713"/>
            <a:ext cx="7729538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6725" y="1265238"/>
            <a:ext cx="4038600" cy="2116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" y="3533775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57725" y="1265238"/>
            <a:ext cx="40386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265238"/>
            <a:ext cx="40386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65238"/>
            <a:ext cx="40386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7" descr="Untitled-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5961063"/>
            <a:ext cx="9144000" cy="896937"/>
          </a:xfrm>
          <a:prstGeom prst="rect">
            <a:avLst/>
          </a:prstGeom>
          <a:solidFill>
            <a:srgbClr val="F1F2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6477000"/>
            <a:ext cx="381000" cy="381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-47625" y="6534150"/>
            <a:ext cx="4857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B3900D88-8F72-4847-9FB4-1940EB57711F}" type="slidenum">
              <a:rPr lang="zh-TW" altLang="en-US" sz="1000" baseline="0">
                <a:solidFill>
                  <a:srgbClr val="EAEAEA"/>
                </a:solidFill>
                <a:latin typeface="Verdana" pitchFamily="34" charset="0"/>
                <a:ea typeface="新細明體" charset="-120"/>
              </a:rPr>
              <a:pPr algn="ctr" eaLnBrk="0" hangingPunct="0">
                <a:defRPr/>
              </a:pPr>
              <a:t>‹#›</a:t>
            </a:fld>
            <a:endParaRPr lang="en-US" altLang="zh-TW" sz="1000" baseline="0">
              <a:solidFill>
                <a:srgbClr val="EAEAEA"/>
              </a:solidFill>
              <a:latin typeface="Verdana" pitchFamily="34" charset="0"/>
              <a:ea typeface="新細明體" charset="-120"/>
            </a:endParaRPr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66713"/>
            <a:ext cx="7729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265238"/>
            <a:ext cx="82296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</p:txBody>
      </p:sp>
      <p:grpSp>
        <p:nvGrpSpPr>
          <p:cNvPr id="2056" name="Group 72"/>
          <p:cNvGrpSpPr>
            <a:grpSpLocks/>
          </p:cNvGrpSpPr>
          <p:nvPr/>
        </p:nvGrpSpPr>
        <p:grpSpPr bwMode="auto">
          <a:xfrm>
            <a:off x="0" y="0"/>
            <a:ext cx="9144000" cy="1054100"/>
            <a:chOff x="0" y="0"/>
            <a:chExt cx="5760" cy="664"/>
          </a:xfrm>
        </p:grpSpPr>
        <p:sp>
          <p:nvSpPr>
            <p:cNvPr id="1091" name="Rectangle 6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30"/>
            </a:xfrm>
            <a:prstGeom prst="rect">
              <a:avLst/>
            </a:prstGeom>
            <a:solidFill>
              <a:srgbClr val="0093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Rectangle 68"/>
            <p:cNvSpPr>
              <a:spLocks noChangeArrowheads="1"/>
            </p:cNvSpPr>
            <p:nvPr userDrawn="1"/>
          </p:nvSpPr>
          <p:spPr bwMode="auto">
            <a:xfrm>
              <a:off x="5184" y="322"/>
              <a:ext cx="576" cy="335"/>
            </a:xfrm>
            <a:prstGeom prst="rect">
              <a:avLst/>
            </a:prstGeom>
            <a:solidFill>
              <a:srgbClr val="0093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AutoShape 69"/>
            <p:cNvSpPr>
              <a:spLocks noChangeArrowheads="1"/>
            </p:cNvSpPr>
            <p:nvPr userDrawn="1"/>
          </p:nvSpPr>
          <p:spPr bwMode="auto">
            <a:xfrm>
              <a:off x="4854" y="333"/>
              <a:ext cx="663" cy="33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96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96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96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96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796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96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96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96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96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961"/>
        </a:buClr>
        <a:buFont typeface="Wingdings" pitchFamily="2" charset="2"/>
        <a:buBlip>
          <a:blip r:embed="rId21"/>
        </a:buBlip>
        <a:defRPr sz="3200">
          <a:solidFill>
            <a:srgbClr val="333333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1"/>
        </a:buBlip>
        <a:defRPr sz="1600">
          <a:solidFill>
            <a:srgbClr val="333333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27781"/>
        </a:buClr>
        <a:buFont typeface="Wingdings" pitchFamily="2" charset="2"/>
        <a:buBlip>
          <a:blip r:embed="rId21"/>
        </a:buBlip>
        <a:defRPr sz="1200">
          <a:solidFill>
            <a:srgbClr val="333333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rgbClr val="333333"/>
          </a:solidFill>
          <a:latin typeface="Franklin Gothic Boo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000">
          <a:solidFill>
            <a:srgbClr val="333333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000">
          <a:solidFill>
            <a:srgbClr val="333333"/>
          </a:solidFill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000">
          <a:solidFill>
            <a:srgbClr val="333333"/>
          </a:solidFill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000">
          <a:solidFill>
            <a:srgbClr val="333333"/>
          </a:solidFill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000">
          <a:solidFill>
            <a:srgbClr val="333333"/>
          </a:solidFill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pa.gov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4.gif"/><Relationship Id="rId10" Type="http://schemas.openxmlformats.org/officeDocument/2006/relationships/image" Target="../media/image18.gif"/><Relationship Id="rId4" Type="http://schemas.openxmlformats.org/officeDocument/2006/relationships/hyperlink" Target="http://www.fws.gov/" TargetMode="Externa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10" descr="9-16-8 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818" y="1310168"/>
            <a:ext cx="2563191" cy="184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7" name="Picture 1" descr="I:\REMEDIATION TECHNOLOGIES\MARKETING\Pictures\WBGCR\Grand Calumet Rive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14" y="1307805"/>
            <a:ext cx="2485861" cy="190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abull\Pictures\2012-04-18 iphone 041812\iphone 041812 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497" y="1286540"/>
            <a:ext cx="2488019" cy="1850066"/>
          </a:xfrm>
          <a:prstGeom prst="round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3074" name="Line 3"/>
          <p:cNvSpPr>
            <a:spLocks noChangeShapeType="1"/>
          </p:cNvSpPr>
          <p:nvPr/>
        </p:nvSpPr>
        <p:spPr bwMode="auto">
          <a:xfrm>
            <a:off x="3032125" y="3891934"/>
            <a:ext cx="6103938" cy="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2787805" y="4311419"/>
            <a:ext cx="6348258" cy="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22"/>
          <p:cNvSpPr txBox="1">
            <a:spLocks noChangeArrowheads="1"/>
          </p:cNvSpPr>
          <p:nvPr/>
        </p:nvSpPr>
        <p:spPr bwMode="auto">
          <a:xfrm>
            <a:off x="276447" y="3503613"/>
            <a:ext cx="8431617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0" baseline="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Utilizing Engineered Permeable Reactive Caps                         </a:t>
            </a:r>
            <a:r>
              <a:rPr lang="en-US" sz="2400" b="0" baseline="0" dirty="0" smtClean="0">
                <a:solidFill>
                  <a:srgbClr val="62778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To Minimize Re-Suspension Of COC – Post Dredge</a:t>
            </a:r>
            <a:endParaRPr lang="en-US" altLang="zh-TW" sz="2400" b="0" baseline="0" dirty="0" smtClean="0">
              <a:solidFill>
                <a:schemeClr val="bg2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zh-TW" b="0" baseline="0" dirty="0">
                <a:latin typeface="Arial" pitchFamily="34" charset="0"/>
                <a:ea typeface="新細明體" pitchFamily="18" charset="-120"/>
                <a:cs typeface="Arial" pitchFamily="34" charset="0"/>
              </a:rPr>
              <a:t/>
            </a:r>
            <a:br>
              <a:rPr lang="en-US" altLang="zh-TW" b="0" baseline="0" dirty="0">
                <a:latin typeface="Arial" pitchFamily="34" charset="0"/>
                <a:ea typeface="新細明體" pitchFamily="18" charset="-120"/>
                <a:cs typeface="Arial" pitchFamily="34" charset="0"/>
              </a:rPr>
            </a:br>
            <a:endParaRPr lang="en-US" altLang="zh-TW" b="0" baseline="0" dirty="0">
              <a:solidFill>
                <a:srgbClr val="62778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77" name="Rectangle 30"/>
          <p:cNvSpPr>
            <a:spLocks noChangeArrowheads="1"/>
          </p:cNvSpPr>
          <p:nvPr/>
        </p:nvSpPr>
        <p:spPr bwMode="auto">
          <a:xfrm>
            <a:off x="0" y="5961063"/>
            <a:ext cx="9144000" cy="896937"/>
          </a:xfrm>
          <a:prstGeom prst="rect">
            <a:avLst/>
          </a:prstGeom>
          <a:solidFill>
            <a:srgbClr val="F1F2F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38"/>
          <p:cNvSpPr txBox="1">
            <a:spLocks noChangeArrowheads="1"/>
          </p:cNvSpPr>
          <p:nvPr/>
        </p:nvSpPr>
        <p:spPr bwMode="auto">
          <a:xfrm>
            <a:off x="3976577" y="4845696"/>
            <a:ext cx="4220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 sz="1600" baseline="0" dirty="0" smtClean="0">
                <a:solidFill>
                  <a:srgbClr val="333333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WEDA Midwest Chapter – Green Bay </a:t>
            </a:r>
          </a:p>
          <a:p>
            <a:pPr algn="r">
              <a:spcBef>
                <a:spcPct val="50000"/>
              </a:spcBef>
            </a:pPr>
            <a:r>
              <a:rPr lang="en-US" altLang="zh-TW" sz="1600" baseline="0" dirty="0" smtClean="0">
                <a:solidFill>
                  <a:srgbClr val="333333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April 27, 2012</a:t>
            </a:r>
            <a:endParaRPr lang="en-US" sz="1600" baseline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Text Box 2"/>
          <p:cNvSpPr txBox="1">
            <a:spLocks noChangeArrowheads="1"/>
          </p:cNvSpPr>
          <p:nvPr/>
        </p:nvSpPr>
        <p:spPr bwMode="auto">
          <a:xfrm>
            <a:off x="467341" y="5086174"/>
            <a:ext cx="25574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1600" b="0" baseline="0" dirty="0">
                <a:solidFill>
                  <a:srgbClr val="00796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Allen Bullock</a:t>
            </a:r>
          </a:p>
          <a:p>
            <a:pPr>
              <a:spcBef>
                <a:spcPct val="20000"/>
              </a:spcBef>
            </a:pPr>
            <a:r>
              <a:rPr lang="en-US" altLang="zh-TW" sz="1200" b="0" baseline="0" dirty="0">
                <a:solidFill>
                  <a:srgbClr val="62778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CETCO Remediation Technologies</a:t>
            </a:r>
            <a:endParaRPr lang="en-US" sz="1200" b="0" baseline="0" dirty="0">
              <a:solidFill>
                <a:srgbClr val="6277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32"/>
          <p:cNvSpPr txBox="1">
            <a:spLocks noChangeArrowheads="1"/>
          </p:cNvSpPr>
          <p:nvPr/>
        </p:nvSpPr>
        <p:spPr bwMode="auto">
          <a:xfrm>
            <a:off x="476982" y="4768674"/>
            <a:ext cx="1638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0" baseline="0" dirty="0">
                <a:solidFill>
                  <a:srgbClr val="C0C0C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PRESENTED BY:</a:t>
            </a:r>
            <a:endParaRPr lang="en-US" sz="1200" b="0" baseline="0" dirty="0">
              <a:solidFill>
                <a:srgbClr val="C0C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7" name="Rectangle 7"/>
          <p:cNvSpPr>
            <a:spLocks noChangeArrowheads="1"/>
          </p:cNvSpPr>
          <p:nvPr/>
        </p:nvSpPr>
        <p:spPr bwMode="auto">
          <a:xfrm>
            <a:off x="0" y="-373711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800" b="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7155" y="4625876"/>
            <a:ext cx="396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Very soft sediment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Debris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Bank Stability issues 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1259523" name="Picture 3" descr="GCR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19092"/>
            <a:ext cx="9144000" cy="37973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7620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Site Challenges</a:t>
            </a:r>
          </a:p>
          <a:p>
            <a:endParaRPr lang="en-US" sz="2800" b="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16180" y="4616351"/>
            <a:ext cx="396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Dewatering Solids for disposal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QC/QA systems to verify cap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Populated area 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ull\Pictures\2011-08-04 iphone 8311\iphone 8311 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414" y="4784226"/>
            <a:ext cx="2934586" cy="2073774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282055" name="Rectangle 7"/>
          <p:cNvSpPr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Project Highlights</a:t>
            </a:r>
          </a:p>
        </p:txBody>
      </p:sp>
      <p:pic>
        <p:nvPicPr>
          <p:cNvPr id="1282058" name="Picture 10" descr="GCR 01-19-10 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55650"/>
            <a:ext cx="3225800" cy="2063750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282059" name="Picture 11" descr="GCR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550" y="1486047"/>
            <a:ext cx="3219450" cy="2146300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31782" y="1199313"/>
            <a:ext cx="3962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</a:t>
            </a:r>
            <a:r>
              <a:rPr lang="en-US" sz="1600" b="0" baseline="0" dirty="0" err="1" smtClean="0">
                <a:latin typeface="Arial" charset="0"/>
              </a:rPr>
              <a:t>Sevenson</a:t>
            </a:r>
            <a:r>
              <a:rPr lang="en-US" sz="1600" b="0" baseline="0" dirty="0" smtClean="0">
                <a:latin typeface="Arial" charset="0"/>
              </a:rPr>
              <a:t> Environmental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Mechanical Dredge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Dewatering Pad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84081" y="3583000"/>
            <a:ext cx="499464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Reactive Core Mat (RCM) – GAC filler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Minimum 240 year design life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2 foot armoring layer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Cap placement in “Dry”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dirty="0"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6091"/>
            <a:ext cx="2849674" cy="226740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1113" y="5576001"/>
            <a:ext cx="499464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err="1" smtClean="0">
                <a:latin typeface="Arial" charset="0"/>
              </a:rPr>
              <a:t>Geogrid</a:t>
            </a:r>
            <a:r>
              <a:rPr lang="en-US" sz="1600" b="0" baseline="0" dirty="0" smtClean="0">
                <a:latin typeface="Arial" charset="0"/>
              </a:rPr>
              <a:t> utilized to improve bearing capacity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RCM allowed for termination at sheet piling in R4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bull\Pictures\GCR\GCR 025.jpg"/>
          <p:cNvPicPr>
            <a:picLocks noChangeAspect="1" noChangeArrowheads="1"/>
          </p:cNvPicPr>
          <p:nvPr/>
        </p:nvPicPr>
        <p:blipFill rotWithShape="1">
          <a:blip r:embed="rId3" cstate="print"/>
          <a:srcRect r="13951"/>
          <a:stretch/>
        </p:blipFill>
        <p:spPr bwMode="auto">
          <a:xfrm>
            <a:off x="1" y="3575244"/>
            <a:ext cx="4552950" cy="22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abull\Pictures\GCR\GCR 004.jpg"/>
          <p:cNvPicPr>
            <a:picLocks noChangeAspect="1" noChangeArrowheads="1"/>
          </p:cNvPicPr>
          <p:nvPr/>
        </p:nvPicPr>
        <p:blipFill rotWithShape="1">
          <a:blip r:embed="rId4" cstate="print"/>
          <a:srcRect l="5563" r="9428"/>
          <a:stretch/>
        </p:blipFill>
        <p:spPr bwMode="auto">
          <a:xfrm>
            <a:off x="4562474" y="3584769"/>
            <a:ext cx="4581526" cy="22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Project Summary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6591" y="1092322"/>
            <a:ext cx="690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Project completed on schedule for both phases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Lessons learned from R3 benefitted efforts in R4-5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Natural habitat starting to recover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bentomat 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3792323"/>
            <a:ext cx="6962775" cy="1776396"/>
          </a:xfrm>
          <a:prstGeom prst="rect">
            <a:avLst/>
          </a:prstGeom>
          <a:noFill/>
        </p:spPr>
      </p:pic>
      <p:sp>
        <p:nvSpPr>
          <p:cNvPr id="1884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48856" y="1481091"/>
            <a:ext cx="8750595" cy="1963194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Features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RCM consists of a layer hydrophobic media encapsulated between two </a:t>
            </a:r>
            <a:r>
              <a:rPr lang="en-US" sz="1600" dirty="0" err="1" smtClean="0">
                <a:solidFill>
                  <a:schemeClr val="tx1"/>
                </a:solidFill>
              </a:rPr>
              <a:t>geotextiles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Needle-punched to provide internal reinforcement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internal reinforcement minimizes media from shifting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Added geotechnical properties for soft sediment concern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Can be deployed in dry or sub aqueous conditions</a:t>
            </a:r>
          </a:p>
        </p:txBody>
      </p:sp>
      <p:sp>
        <p:nvSpPr>
          <p:cNvPr id="188427" name="Rectangle 11"/>
          <p:cNvSpPr>
            <a:spLocks noGrp="1" noChangeArrowheads="1"/>
          </p:cNvSpPr>
          <p:nvPr>
            <p:ph type="title"/>
          </p:nvPr>
        </p:nvSpPr>
        <p:spPr>
          <a:xfrm>
            <a:off x="431646" y="651915"/>
            <a:ext cx="8407400" cy="742950"/>
          </a:xfrm>
          <a:noFill/>
          <a:ln/>
        </p:spPr>
        <p:txBody>
          <a:bodyPr/>
          <a:lstStyle/>
          <a:p>
            <a:r>
              <a:rPr lang="en-US" dirty="0" smtClean="0"/>
              <a:t>CETCO Reactive Core Mat</a:t>
            </a:r>
            <a:r>
              <a:rPr lang="en-US" b="0" baseline="34000" dirty="0" smtClean="0">
                <a:solidFill>
                  <a:srgbClr val="007F61"/>
                </a:solidFill>
              </a:rPr>
              <a:t>®</a:t>
            </a:r>
            <a:r>
              <a:rPr lang="en-US" b="0" dirty="0" smtClean="0">
                <a:solidFill>
                  <a:srgbClr val="007F61"/>
                </a:solidFill>
              </a:rPr>
              <a:t> </a:t>
            </a:r>
            <a:r>
              <a:rPr lang="en-US" dirty="0" smtClean="0">
                <a:solidFill>
                  <a:srgbClr val="007F61"/>
                </a:solidFill>
              </a:rPr>
              <a:t>(RCM)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15425" y="3869882"/>
            <a:ext cx="830725" cy="1584386"/>
            <a:chOff x="6505775" y="3888932"/>
            <a:chExt cx="830725" cy="1584386"/>
          </a:xfrm>
        </p:grpSpPr>
        <p:grpSp>
          <p:nvGrpSpPr>
            <p:cNvPr id="188420" name="Group 4"/>
            <p:cNvGrpSpPr>
              <a:grpSpLocks/>
            </p:cNvGrpSpPr>
            <p:nvPr/>
          </p:nvGrpSpPr>
          <p:grpSpPr bwMode="auto">
            <a:xfrm>
              <a:off x="6505775" y="3888932"/>
              <a:ext cx="830725" cy="1584386"/>
              <a:chOff x="4344" y="1712"/>
              <a:chExt cx="688" cy="1312"/>
            </a:xfrm>
          </p:grpSpPr>
          <p:sp>
            <p:nvSpPr>
              <p:cNvPr id="188421" name="Text Box 5"/>
              <p:cNvSpPr txBox="1">
                <a:spLocks noChangeArrowheads="1"/>
              </p:cNvSpPr>
              <p:nvPr/>
            </p:nvSpPr>
            <p:spPr bwMode="auto">
              <a:xfrm>
                <a:off x="4344" y="2209"/>
                <a:ext cx="688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0" baseline="0" dirty="0" smtClean="0">
                    <a:latin typeface="Franklin Gothic Medium" pitchFamily="34" charset="0"/>
                  </a:rPr>
                  <a:t>¼”</a:t>
                </a:r>
                <a:endParaRPr lang="en-US" sz="2000" b="0" baseline="0" dirty="0">
                  <a:latin typeface="Franklin Gothic Medium" pitchFamily="34" charset="0"/>
                </a:endParaRPr>
              </a:p>
            </p:txBody>
          </p:sp>
          <p:sp>
            <p:nvSpPr>
              <p:cNvPr id="188424" name="Line 8"/>
              <p:cNvSpPr>
                <a:spLocks noChangeShapeType="1"/>
              </p:cNvSpPr>
              <p:nvPr/>
            </p:nvSpPr>
            <p:spPr bwMode="auto">
              <a:xfrm>
                <a:off x="4432" y="1712"/>
                <a:ext cx="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25" name="Line 9"/>
              <p:cNvSpPr>
                <a:spLocks noChangeShapeType="1"/>
              </p:cNvSpPr>
              <p:nvPr/>
            </p:nvSpPr>
            <p:spPr bwMode="auto">
              <a:xfrm>
                <a:off x="4456" y="3024"/>
                <a:ext cx="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 rot="16200000" flipV="1">
              <a:off x="6637751" y="4205727"/>
              <a:ext cx="554273" cy="12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6200000" flipH="1">
              <a:off x="6659872" y="5132934"/>
              <a:ext cx="483377" cy="109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Reaches 1-2 &amp; Roxana Marsh work under way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6981" y="698918"/>
            <a:ext cx="69056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GLLA funding 65% of projected costs ($50M)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JF Brennan primary GC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Removal of 222K yd3 Sediment: 122K from River</a:t>
            </a:r>
          </a:p>
          <a:p>
            <a:pPr lvl="1">
              <a:spcBef>
                <a:spcPct val="50000"/>
              </a:spcBef>
            </a:pPr>
            <a:r>
              <a:rPr lang="en-US" sz="1600" b="0" baseline="0" dirty="0" smtClean="0">
                <a:latin typeface="Arial" charset="0"/>
              </a:rPr>
              <a:t> and 110K from Marsh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Hydraulic Dredge and Mechanical Excavation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Bulk reactive cap/Armoring Layer in River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</a:t>
            </a:r>
            <a:r>
              <a:rPr lang="en-US" sz="1600" b="0" baseline="0" dirty="0" err="1" smtClean="0">
                <a:latin typeface="Arial" charset="0"/>
              </a:rPr>
              <a:t>Organoclay</a:t>
            </a:r>
            <a:r>
              <a:rPr lang="en-US" sz="1600" b="0" baseline="0" dirty="0" smtClean="0">
                <a:latin typeface="Arial" charset="0"/>
              </a:rPr>
              <a:t> PM199</a:t>
            </a:r>
            <a:r>
              <a:rPr lang="en-US" sz="1600" b="0" baseline="30000" dirty="0" smtClean="0">
                <a:latin typeface="Arial" charset="0"/>
              </a:rPr>
              <a:t>®</a:t>
            </a:r>
            <a:r>
              <a:rPr lang="en-US" sz="1600" b="0" baseline="0" dirty="0" smtClean="0">
                <a:latin typeface="Arial" charset="0"/>
              </a:rPr>
              <a:t>/Sand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420 Year design life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30000" dirty="0" smtClean="0">
                <a:latin typeface="Arial" charset="0"/>
              </a:rPr>
              <a:t> </a:t>
            </a:r>
            <a:r>
              <a:rPr lang="en-US" sz="1600" b="0" baseline="0" dirty="0" smtClean="0">
                <a:latin typeface="Arial" charset="0"/>
              </a:rPr>
              <a:t>Thin lift placement with BCS</a:t>
            </a:r>
            <a:r>
              <a:rPr lang="en-US" sz="1600" b="0" baseline="30000" dirty="0" smtClean="0">
                <a:latin typeface="Arial" charset="0"/>
              </a:rPr>
              <a:t>TM</a:t>
            </a:r>
          </a:p>
        </p:txBody>
      </p:sp>
      <p:pic>
        <p:nvPicPr>
          <p:cNvPr id="2050" name="Picture 2" descr="C:\Users\abull\Pictures\2012-04-18 iphone 041812\iphone 041812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703" y="3561906"/>
            <a:ext cx="3232297" cy="29215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80975" y="6627167"/>
            <a:ext cx="33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Source:  www.epa.gov/glnpo/aoc</a:t>
            </a:r>
          </a:p>
          <a:p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www.epa.gov/glla/roxanna/images/roxan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792" y="938581"/>
            <a:ext cx="3742660" cy="27991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abull\Pictures\2011-08-04 iphone 8311\iphone 8311 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436" y="3891517"/>
            <a:ext cx="3115163" cy="25837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C:\Users\abull\Pictures\2011-08-04 iphone 8311\iphone 8311 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3414"/>
            <a:ext cx="2889768" cy="25518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Summary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9392" y="1049792"/>
            <a:ext cx="89546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b="0" baseline="0" dirty="0" smtClean="0">
                <a:latin typeface="Arial" charset="0"/>
              </a:rPr>
              <a:t> </a:t>
            </a:r>
            <a:r>
              <a:rPr lang="en-US" b="0" baseline="0" dirty="0" smtClean="0">
                <a:latin typeface="Arial" charset="0"/>
              </a:rPr>
              <a:t>Reactive Caps can greatly reduce the long term risk of contaminant  re-suspension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Can be implemented quickly, reducing exposure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Offer physical and chemical isolation thus reducing the cap profile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Several types of reactive media successfully demonstrated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Media can be deployed in bulk and within </a:t>
            </a:r>
            <a:r>
              <a:rPr lang="en-US" b="0" baseline="0" dirty="0" err="1" smtClean="0">
                <a:latin typeface="Arial" charset="0"/>
              </a:rPr>
              <a:t>geocomposite</a:t>
            </a:r>
            <a:r>
              <a:rPr lang="en-US" b="0" baseline="0" dirty="0" smtClean="0">
                <a:latin typeface="Arial" charset="0"/>
              </a:rPr>
              <a:t>  mats (RCM)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Thin lift placement (&lt; 6”) should be utilized for bulk deployment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RCM performs multiple cap functions: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Promote uniform consolidation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Prevents mixing of cap material with underlying sediment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Added bearing capacity for soft sediment concerns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High internal shear strength – added slope stability</a:t>
            </a:r>
          </a:p>
          <a:p>
            <a:pPr lvl="1">
              <a:spcBef>
                <a:spcPct val="50000"/>
              </a:spcBef>
            </a:pPr>
            <a:endParaRPr lang="en-US" sz="1600" b="0" baseline="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646" y="690092"/>
            <a:ext cx="7729538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Thank You for Joining Us!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3871" y="1622070"/>
            <a:ext cx="5744910" cy="438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961"/>
                </a:solidFill>
              </a:rPr>
              <a:t>A PDF copy of the presentation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961"/>
                </a:solidFill>
              </a:rPr>
              <a:t>can be provided to you upon request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796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Presenters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Allen Bullock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Technical Sales Manager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	</a:t>
            </a:r>
            <a:r>
              <a:rPr lang="en-US" sz="1200" dirty="0" smtClean="0">
                <a:solidFill>
                  <a:schemeClr val="tx1"/>
                </a:solidFill>
              </a:rPr>
              <a:t>CETCO Remediation Technologies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/>
              <a:t>	</a:t>
            </a:r>
            <a:r>
              <a:rPr lang="en-US" sz="1200" b="1" u="sng" dirty="0" smtClean="0">
                <a:solidFill>
                  <a:srgbClr val="007961"/>
                </a:solidFill>
              </a:rPr>
              <a:t>allen.bullock@cetco.com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dirty="0" smtClean="0"/>
              <a:t>	</a:t>
            </a:r>
            <a:endParaRPr lang="en-US" sz="12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 smtClean="0"/>
              <a:t>	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gure 1. Generalized sediments CSM showing complexity of potential contaminant sourc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10" y="3033710"/>
            <a:ext cx="4836704" cy="363290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062" y="577887"/>
            <a:ext cx="7729538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Challenges Mitigating Contaminated Sediments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49175" y="1227729"/>
            <a:ext cx="82296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961"/>
              </a:buClr>
              <a:buBlip>
                <a:blip r:embed="rId4"/>
              </a:buBlip>
            </a:pPr>
            <a:r>
              <a:rPr lang="en-US" b="0" baseline="0" dirty="0" smtClean="0">
                <a:latin typeface="Arial" pitchFamily="34" charset="0"/>
              </a:rPr>
              <a:t>Dynamic conditions</a:t>
            </a: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  <a:buFont typeface="Wingdings" pitchFamily="2" charset="2"/>
              <a:buBlip>
                <a:blip r:embed="rId4"/>
              </a:buBlip>
            </a:pPr>
            <a:r>
              <a:rPr lang="en-US" b="0" baseline="0" dirty="0" smtClean="0">
                <a:latin typeface="Arial" pitchFamily="34" charset="0"/>
              </a:rPr>
              <a:t>Multiple transport mechanisms</a:t>
            </a: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  <a:buFont typeface="Wingdings" pitchFamily="2" charset="2"/>
              <a:buBlip>
                <a:blip r:embed="rId4"/>
              </a:buBlip>
            </a:pPr>
            <a:r>
              <a:rPr lang="en-US" b="0" baseline="0" dirty="0" smtClean="0">
                <a:latin typeface="Arial" pitchFamily="34" charset="0"/>
              </a:rPr>
              <a:t>Multiple types of contaminants </a:t>
            </a: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  <a:buBlip>
                <a:blip r:embed="rId4"/>
              </a:buBlip>
            </a:pPr>
            <a:r>
              <a:rPr lang="en-US" b="0" baseline="0" dirty="0" smtClean="0">
                <a:latin typeface="Arial" pitchFamily="34" charset="0"/>
              </a:rPr>
              <a:t>NAPL becomes very visible in surface waters</a:t>
            </a:r>
            <a:endParaRPr lang="en-US" b="0" baseline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  <a:buFont typeface="Wingdings" pitchFamily="2" charset="2"/>
              <a:buBlip>
                <a:blip r:embed="rId4"/>
              </a:buBlip>
            </a:pPr>
            <a:r>
              <a:rPr lang="en-US" sz="2400" b="0" baseline="0" dirty="0" smtClean="0">
                <a:latin typeface="Arial" pitchFamily="34" charset="0"/>
              </a:rPr>
              <a:t>Potential re-distribution/re-suspension </a:t>
            </a:r>
            <a:endParaRPr lang="en-US" sz="2400" b="0" baseline="0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</a:pPr>
            <a:endParaRPr lang="en-US" b="0" baseline="0" dirty="0" smtClean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7961"/>
              </a:buClr>
            </a:pPr>
            <a:endParaRPr lang="en-US" sz="1600" b="0" baseline="0" dirty="0">
              <a:latin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5000"/>
            <a:ext cx="4036828" cy="20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01337" y="6432698"/>
            <a:ext cx="3094075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Courtesy USEPA, CLU-IN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14" t="7697" r="-1114" b="-7697"/>
          <a:stretch/>
        </p:blipFill>
        <p:spPr bwMode="auto">
          <a:xfrm>
            <a:off x="92930" y="547341"/>
            <a:ext cx="4337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18526" y="3735657"/>
            <a:ext cx="33174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 dirty="0">
                <a:solidFill>
                  <a:srgbClr val="000000"/>
                </a:solidFill>
                <a:latin typeface="Arial" pitchFamily="34" charset="0"/>
              </a:rPr>
              <a:t>2005 US EPA Guidance on Contaminated Sediment Remediation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4093534" y="918149"/>
            <a:ext cx="5050465" cy="4978400"/>
            <a:chOff x="1920" y="1152"/>
            <a:chExt cx="3682" cy="2506"/>
          </a:xfrm>
        </p:grpSpPr>
        <p:pic>
          <p:nvPicPr>
            <p:cNvPr id="942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152"/>
              <a:ext cx="3682" cy="250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94214" name="Rectangle 6"/>
            <p:cNvSpPr>
              <a:spLocks noChangeArrowheads="1"/>
            </p:cNvSpPr>
            <p:nvPr/>
          </p:nvSpPr>
          <p:spPr bwMode="auto">
            <a:xfrm>
              <a:off x="3360" y="3312"/>
              <a:ext cx="216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1920" y="3416"/>
              <a:ext cx="25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0" y="4472534"/>
            <a:ext cx="44550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7961"/>
              </a:buClr>
            </a:pPr>
            <a:endParaRPr lang="en-US" sz="1400" baseline="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007961"/>
              </a:buClr>
              <a:buFont typeface="Wingdings" pitchFamily="2" charset="2"/>
              <a:buChar char="Ø"/>
            </a:pPr>
            <a:r>
              <a:rPr lang="en-US" sz="1400" baseline="0" dirty="0" smtClean="0">
                <a:latin typeface="Arial" pitchFamily="34" charset="0"/>
              </a:rPr>
              <a:t> Adaptive Management</a:t>
            </a:r>
          </a:p>
          <a:p>
            <a:pPr eaLnBrk="0" hangingPunct="0">
              <a:spcBef>
                <a:spcPct val="50000"/>
              </a:spcBef>
              <a:buClr>
                <a:srgbClr val="007961"/>
              </a:buClr>
              <a:buFont typeface="Wingdings" pitchFamily="2" charset="2"/>
              <a:buChar char="Ø"/>
            </a:pPr>
            <a:r>
              <a:rPr lang="en-US" sz="1400" baseline="0" dirty="0" smtClean="0">
                <a:latin typeface="Arial" pitchFamily="34" charset="0"/>
              </a:rPr>
              <a:t> Risk Mitigation Approach</a:t>
            </a:r>
            <a:endParaRPr lang="en-US" sz="1400" baseline="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1600" baseline="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898" y="1538056"/>
            <a:ext cx="5193102" cy="461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318" y="670926"/>
            <a:ext cx="8915400" cy="762000"/>
          </a:xfrm>
        </p:spPr>
        <p:txBody>
          <a:bodyPr/>
          <a:lstStyle/>
          <a:p>
            <a:r>
              <a:rPr lang="en-US" dirty="0" smtClean="0"/>
              <a:t>Traditional Cap Function/Design Objective 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2999" y="1602903"/>
            <a:ext cx="5105400" cy="335939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Reduce risk by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Stabilizing sediments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Physically isolating sediment contaminants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Maintaining permeability with groundwater and gas ebullition transport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Reducing contaminant flux to benthos and water column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Reactive Capping to enhance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chemical isolation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69992" name="Rectangle 2"/>
          <p:cNvSpPr>
            <a:spLocks noChangeArrowheads="1"/>
          </p:cNvSpPr>
          <p:nvPr/>
        </p:nvSpPr>
        <p:spPr bwMode="auto">
          <a:xfrm>
            <a:off x="0" y="579390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 i="1" baseline="0" dirty="0">
                <a:latin typeface="Arial" pitchFamily="34" charset="0"/>
              </a:rPr>
              <a:t>Source:  D. Reible, Sediment Remediation – How do you select design options, Portland, OR, 2007</a:t>
            </a:r>
            <a:r>
              <a:rPr lang="en-US" sz="2200" baseline="0" dirty="0">
                <a:solidFill>
                  <a:srgbClr val="007961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8" name="Line 12"/>
          <p:cNvSpPr>
            <a:spLocks noChangeShapeType="1"/>
          </p:cNvSpPr>
          <p:nvPr/>
        </p:nvSpPr>
        <p:spPr bwMode="auto">
          <a:xfrm flipH="1" flipV="1">
            <a:off x="6462452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6957752" y="4859453"/>
            <a:ext cx="165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aseline="0" dirty="0">
                <a:solidFill>
                  <a:srgbClr val="00937B"/>
                </a:solidFill>
                <a:latin typeface="Arial" pitchFamily="34" charset="0"/>
              </a:rPr>
              <a:t>Reactive </a:t>
            </a:r>
            <a:r>
              <a:rPr lang="en-US" sz="1600" baseline="0" dirty="0" smtClean="0">
                <a:solidFill>
                  <a:srgbClr val="00937B"/>
                </a:solidFill>
                <a:latin typeface="Arial" pitchFamily="34" charset="0"/>
              </a:rPr>
              <a:t>Layer</a:t>
            </a:r>
            <a:endParaRPr lang="en-US" sz="1600" baseline="0" dirty="0">
              <a:solidFill>
                <a:srgbClr val="00937B"/>
              </a:solidFill>
              <a:latin typeface="Arial" pitchFamily="34" charset="0"/>
            </a:endParaRPr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1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aseline="0" dirty="0" smtClean="0">
                <a:solidFill>
                  <a:schemeClr val="bg1"/>
                </a:solidFill>
                <a:latin typeface="Arial" pitchFamily="34" charset="0"/>
              </a:rPr>
              <a:t>Conceptual </a:t>
            </a:r>
            <a:r>
              <a:rPr lang="en-US" sz="2800" baseline="0" dirty="0">
                <a:solidFill>
                  <a:schemeClr val="bg1"/>
                </a:solidFill>
                <a:latin typeface="Arial" pitchFamily="34" charset="0"/>
              </a:rPr>
              <a:t>Cap </a:t>
            </a:r>
            <a:r>
              <a:rPr lang="en-US" sz="2800" baseline="0" dirty="0" smtClean="0">
                <a:solidFill>
                  <a:schemeClr val="bg1"/>
                </a:solidFill>
                <a:latin typeface="Arial" pitchFamily="34" charset="0"/>
              </a:rPr>
              <a:t>Designs</a:t>
            </a:r>
            <a:r>
              <a:rPr lang="en-US" sz="3200" baseline="0" dirty="0" smtClean="0">
                <a:solidFill>
                  <a:schemeClr val="bg1"/>
                </a:solidFill>
                <a:latin typeface="Arial" pitchFamily="34" charset="0"/>
              </a:rPr>
              <a:t> – </a:t>
            </a:r>
            <a:r>
              <a:rPr lang="en-US" sz="2000" baseline="0" dirty="0" smtClean="0">
                <a:solidFill>
                  <a:schemeClr val="bg1"/>
                </a:solidFill>
                <a:latin typeface="Arial" pitchFamily="34" charset="0"/>
              </a:rPr>
              <a:t>Permeable Reactive Cap</a:t>
            </a:r>
            <a:r>
              <a:rPr lang="en-US" sz="3200" baseline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3200" baseline="0" dirty="0">
              <a:solidFill>
                <a:schemeClr val="bg1"/>
              </a:solidFill>
              <a:latin typeface="Arial" pitchFamily="34" charset="0"/>
            </a:endParaRPr>
          </a:p>
          <a:p>
            <a:endParaRPr lang="en-US" sz="3600" dirty="0">
              <a:solidFill>
                <a:srgbClr val="007961"/>
              </a:solidFill>
              <a:latin typeface="Arial" pitchFamily="34" charset="0"/>
            </a:endParaRPr>
          </a:p>
          <a:p>
            <a:endParaRPr lang="en-US" sz="3600" dirty="0">
              <a:solidFill>
                <a:srgbClr val="007961"/>
              </a:solidFill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4557452" y="4376853"/>
            <a:ext cx="19050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4579677" y="4637203"/>
            <a:ext cx="187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baseline="0">
                <a:latin typeface="Arial" pitchFamily="34" charset="0"/>
              </a:rPr>
              <a:t>Thin Sand Cap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4557452" y="5062653"/>
            <a:ext cx="1905000" cy="58048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</a:rPr>
              <a:t>Contaminated </a:t>
            </a:r>
          </a:p>
          <a:p>
            <a:pPr algn="ctr"/>
            <a:r>
              <a:rPr lang="en-US" sz="1400" b="0" baseline="0" dirty="0">
                <a:solidFill>
                  <a:schemeClr val="bg1"/>
                </a:solidFill>
                <a:latin typeface="Arial" pitchFamily="34" charset="0"/>
              </a:rPr>
              <a:t>Sediment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4557452" y="4986453"/>
            <a:ext cx="1905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Rectangle 14" descr="Water droplets"/>
          <p:cNvSpPr>
            <a:spLocks noChangeArrowheads="1"/>
          </p:cNvSpPr>
          <p:nvPr/>
        </p:nvSpPr>
        <p:spPr bwMode="auto">
          <a:xfrm>
            <a:off x="4560627" y="3357678"/>
            <a:ext cx="1901825" cy="711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Rectangle 15" descr="Granite"/>
          <p:cNvSpPr>
            <a:spLocks noChangeArrowheads="1"/>
          </p:cNvSpPr>
          <p:nvPr/>
        </p:nvSpPr>
        <p:spPr bwMode="auto">
          <a:xfrm>
            <a:off x="4557452" y="4046653"/>
            <a:ext cx="1905000" cy="330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6" name="Rectangle 20"/>
          <p:cNvSpPr>
            <a:spLocks noChangeArrowheads="1"/>
          </p:cNvSpPr>
          <p:nvPr/>
        </p:nvSpPr>
        <p:spPr bwMode="auto">
          <a:xfrm>
            <a:off x="4581342" y="5514128"/>
            <a:ext cx="191452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</a:rPr>
              <a:t>Reactive </a:t>
            </a:r>
            <a:r>
              <a:rPr lang="en-US" sz="2800" dirty="0" smtClean="0">
                <a:latin typeface="Arial" pitchFamily="34" charset="0"/>
              </a:rPr>
              <a:t>Cap</a:t>
            </a:r>
            <a:endParaRPr lang="en-US" sz="3600" dirty="0" smtClean="0">
              <a:latin typeface="Arial" pitchFamily="34" charset="0"/>
            </a:endParaRPr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4836852" y="4389553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aseline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Bioturbation</a:t>
            </a: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4582852" y="4030778"/>
            <a:ext cx="185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Erosion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32389" y="1483115"/>
            <a:ext cx="1795469" cy="4160023"/>
            <a:chOff x="2063569" y="1422699"/>
            <a:chExt cx="1908175" cy="4421158"/>
          </a:xfrm>
        </p:grpSpPr>
        <p:sp>
          <p:nvSpPr>
            <p:cNvPr id="167941" name="Rectangle 5" descr="Water droplets"/>
            <p:cNvSpPr>
              <a:spLocks noChangeArrowheads="1"/>
            </p:cNvSpPr>
            <p:nvPr/>
          </p:nvSpPr>
          <p:spPr bwMode="auto">
            <a:xfrm>
              <a:off x="2063569" y="1422699"/>
              <a:ext cx="1905000" cy="71120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063569" y="2118024"/>
              <a:ext cx="1908175" cy="3725833"/>
              <a:chOff x="2063569" y="2118024"/>
              <a:chExt cx="1908175" cy="3725833"/>
            </a:xfrm>
          </p:grpSpPr>
          <p:sp>
            <p:nvSpPr>
              <p:cNvPr id="167939" name="Rectangle 3"/>
              <p:cNvSpPr>
                <a:spLocks noChangeArrowheads="1"/>
              </p:cNvSpPr>
              <p:nvPr/>
            </p:nvSpPr>
            <p:spPr bwMode="auto">
              <a:xfrm>
                <a:off x="2063569" y="2133899"/>
                <a:ext cx="1905000" cy="3246417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43" name="Text Box 7"/>
              <p:cNvSpPr txBox="1">
                <a:spLocks noChangeArrowheads="1"/>
              </p:cNvSpPr>
              <p:nvPr/>
            </p:nvSpPr>
            <p:spPr bwMode="auto">
              <a:xfrm>
                <a:off x="2279469" y="3276899"/>
                <a:ext cx="1371600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aseline="0">
                    <a:latin typeface="Arial" pitchFamily="34" charset="0"/>
                  </a:rPr>
                  <a:t>Thick Sand Cap 2’- 3’</a:t>
                </a:r>
              </a:p>
            </p:txBody>
          </p:sp>
          <p:sp>
            <p:nvSpPr>
              <p:cNvPr id="167957" name="Text Box 21"/>
              <p:cNvSpPr txBox="1">
                <a:spLocks noChangeArrowheads="1"/>
              </p:cNvSpPr>
              <p:nvPr/>
            </p:nvSpPr>
            <p:spPr bwMode="auto">
              <a:xfrm>
                <a:off x="2342969" y="2540299"/>
                <a:ext cx="1371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aseline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Bioturbation</a:t>
                </a:r>
              </a:p>
            </p:txBody>
          </p:sp>
          <p:sp>
            <p:nvSpPr>
              <p:cNvPr id="167960" name="Rectangle 24" descr="Granite"/>
              <p:cNvSpPr>
                <a:spLocks noChangeArrowheads="1"/>
              </p:cNvSpPr>
              <p:nvPr/>
            </p:nvSpPr>
            <p:spPr bwMode="auto">
              <a:xfrm>
                <a:off x="2063569" y="2133899"/>
                <a:ext cx="1905000" cy="330200"/>
              </a:xfrm>
              <a:prstGeom prst="rect">
                <a:avLst/>
              </a:pr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52" name="Text Box 16"/>
              <p:cNvSpPr txBox="1">
                <a:spLocks noChangeArrowheads="1"/>
              </p:cNvSpPr>
              <p:nvPr/>
            </p:nvSpPr>
            <p:spPr bwMode="auto">
              <a:xfrm>
                <a:off x="2114369" y="2118024"/>
                <a:ext cx="18573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Erosion Control</a:t>
                </a:r>
              </a:p>
            </p:txBody>
          </p:sp>
          <p:sp>
            <p:nvSpPr>
              <p:cNvPr id="167938" name="Rectangle 2"/>
              <p:cNvSpPr>
                <a:spLocks noChangeArrowheads="1"/>
              </p:cNvSpPr>
              <p:nvPr/>
            </p:nvSpPr>
            <p:spPr bwMode="auto">
              <a:xfrm>
                <a:off x="2063569" y="5234257"/>
                <a:ext cx="1905000" cy="6096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40" name="Text Box 4"/>
              <p:cNvSpPr txBox="1">
                <a:spLocks noChangeArrowheads="1"/>
              </p:cNvSpPr>
              <p:nvPr/>
            </p:nvSpPr>
            <p:spPr bwMode="auto">
              <a:xfrm>
                <a:off x="2204818" y="5278553"/>
                <a:ext cx="1600200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0" baseline="0" dirty="0">
                    <a:solidFill>
                      <a:schemeClr val="bg1"/>
                    </a:solidFill>
                    <a:latin typeface="Arial" pitchFamily="34" charset="0"/>
                  </a:rPr>
                  <a:t>Contaminated Sediment</a:t>
                </a:r>
              </a:p>
            </p:txBody>
          </p:sp>
        </p:grpSp>
      </p:grp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1996702" y="5517226"/>
            <a:ext cx="2519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</a:rPr>
              <a:t>Traditional ISC</a:t>
            </a:r>
          </a:p>
          <a:p>
            <a:pPr algn="ctr"/>
            <a:endParaRPr lang="en-US" sz="2800" dirty="0">
              <a:latin typeface="Arial" pitchFamily="34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646" y="701243"/>
            <a:ext cx="7729538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Benefits of Permeable Reactive Caps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-11805" y="1593889"/>
            <a:ext cx="82296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>
                <a:latin typeface="Arial" pitchFamily="34" charset="0"/>
              </a:rPr>
              <a:t>Physical AND </a:t>
            </a:r>
            <a:r>
              <a:rPr lang="en-US" sz="1600" b="0" baseline="0" dirty="0" smtClean="0">
                <a:latin typeface="Arial" pitchFamily="34" charset="0"/>
              </a:rPr>
              <a:t>chemical </a:t>
            </a:r>
            <a:r>
              <a:rPr lang="en-US" sz="1600" b="0" baseline="0" dirty="0">
                <a:latin typeface="Arial" pitchFamily="34" charset="0"/>
              </a:rPr>
              <a:t>isolation of </a:t>
            </a:r>
            <a:r>
              <a:rPr lang="en-US" sz="1600" b="0" baseline="0" dirty="0" smtClean="0">
                <a:latin typeface="Arial" pitchFamily="34" charset="0"/>
              </a:rPr>
              <a:t>contaminants </a:t>
            </a:r>
            <a:r>
              <a:rPr lang="en-US" sz="1600" b="0" baseline="0" dirty="0">
                <a:latin typeface="Arial" pitchFamily="34" charset="0"/>
              </a:rPr>
              <a:t>of </a:t>
            </a:r>
            <a:r>
              <a:rPr lang="en-US" sz="1600" b="0" baseline="0" dirty="0" smtClean="0">
                <a:latin typeface="Arial" pitchFamily="34" charset="0"/>
              </a:rPr>
              <a:t>concern </a:t>
            </a:r>
            <a:endParaRPr lang="en-US" sz="1600" b="0" baseline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>
                <a:latin typeface="Arial" pitchFamily="34" charset="0"/>
              </a:rPr>
              <a:t>Quickly </a:t>
            </a:r>
            <a:r>
              <a:rPr lang="en-US" sz="1600" b="0" baseline="0" dirty="0" smtClean="0">
                <a:latin typeface="Arial" pitchFamily="34" charset="0"/>
              </a:rPr>
              <a:t>reduces </a:t>
            </a:r>
            <a:r>
              <a:rPr lang="en-US" sz="1600" b="0" baseline="0" dirty="0">
                <a:latin typeface="Arial" pitchFamily="34" charset="0"/>
              </a:rPr>
              <a:t>exposure risk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>
                <a:latin typeface="Arial" pitchFamily="34" charset="0"/>
              </a:rPr>
              <a:t>Allows for continued preferred movement of ground water sources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>
                <a:latin typeface="Arial" pitchFamily="34" charset="0"/>
              </a:rPr>
              <a:t>Allows for gas ebullition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 smtClean="0">
                <a:latin typeface="Arial" pitchFamily="34" charset="0"/>
              </a:rPr>
              <a:t>Minimizes </a:t>
            </a:r>
            <a:r>
              <a:rPr lang="en-US" sz="1600" b="0" baseline="0" dirty="0">
                <a:latin typeface="Arial" pitchFamily="34" charset="0"/>
              </a:rPr>
              <a:t>cap thickness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r>
              <a:rPr lang="en-US" sz="1600" b="0" baseline="0" dirty="0" smtClean="0">
                <a:latin typeface="Arial" pitchFamily="34" charset="0"/>
              </a:rPr>
              <a:t>Clean </a:t>
            </a:r>
            <a:r>
              <a:rPr lang="en-US" sz="1600" b="0" baseline="0" dirty="0">
                <a:latin typeface="Arial" pitchFamily="34" charset="0"/>
              </a:rPr>
              <a:t>substrate for re colonization of benthic organisms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endParaRPr lang="en-US" sz="1600" b="0" baseline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36755" y="475779"/>
            <a:ext cx="8229600" cy="1162050"/>
          </a:xfrm>
        </p:spPr>
        <p:txBody>
          <a:bodyPr/>
          <a:lstStyle/>
          <a:p>
            <a:r>
              <a:rPr lang="en-US" dirty="0" smtClean="0"/>
              <a:t>Potential Reactive Cap Media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429327" y="1511099"/>
            <a:ext cx="8229600" cy="5138737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Clays for permeability control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Activated Carbon or other carbon sequestration agent 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Organoclays</a:t>
            </a:r>
            <a:r>
              <a:rPr lang="en-US" sz="1600" dirty="0" smtClean="0">
                <a:solidFill>
                  <a:schemeClr val="tx1"/>
                </a:solidFill>
              </a:rPr>
              <a:t> for NAPL control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Demonstrated (e.g. McCormick and Baxter)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Significant swelling and permeability reduction with NAPL 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Design balancing capacity with permeability reduction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Phosphate additives for metals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Rock phosphate (e.g. apatite) demonstrated 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</a:rPr>
              <a:t>Phytic</a:t>
            </a:r>
            <a:r>
              <a:rPr lang="en-US" sz="1400" dirty="0" smtClean="0">
                <a:solidFill>
                  <a:schemeClr val="tx1"/>
                </a:solidFill>
              </a:rPr>
              <a:t> acid salts, </a:t>
            </a:r>
            <a:r>
              <a:rPr lang="en-US" sz="1400" dirty="0" err="1" smtClean="0">
                <a:solidFill>
                  <a:schemeClr val="tx1"/>
                </a:solidFill>
              </a:rPr>
              <a:t>injectable</a:t>
            </a:r>
            <a:r>
              <a:rPr lang="en-US" sz="1400" dirty="0" smtClean="0">
                <a:solidFill>
                  <a:schemeClr val="tx1"/>
                </a:solidFill>
              </a:rPr>
              <a:t> into sediments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Siderite (FeCO3) for pH control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Zero </a:t>
            </a:r>
            <a:r>
              <a:rPr lang="en-US" sz="1600" dirty="0" err="1" smtClean="0">
                <a:solidFill>
                  <a:schemeClr val="tx1"/>
                </a:solidFill>
              </a:rPr>
              <a:t>valent</a:t>
            </a:r>
            <a:r>
              <a:rPr lang="en-US" sz="1600" dirty="0" smtClean="0">
                <a:solidFill>
                  <a:schemeClr val="tx1"/>
                </a:solidFill>
              </a:rPr>
              <a:t> iron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Oxygen or hydrogen release compounds/technologies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Biopolymers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Can </a:t>
            </a:r>
            <a:r>
              <a:rPr lang="en-US" sz="1400" dirty="0" err="1" smtClean="0">
                <a:solidFill>
                  <a:schemeClr val="tx1"/>
                </a:solidFill>
              </a:rPr>
              <a:t>sorb</a:t>
            </a:r>
            <a:r>
              <a:rPr lang="en-US" sz="1400" dirty="0" smtClean="0">
                <a:solidFill>
                  <a:schemeClr val="tx1"/>
                </a:solidFill>
              </a:rPr>
              <a:t> metals and organics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May provide erosion control and suitable </a:t>
            </a:r>
            <a:r>
              <a:rPr lang="en-US" sz="1400" dirty="0" err="1" smtClean="0">
                <a:solidFill>
                  <a:schemeClr val="tx1"/>
                </a:solidFill>
              </a:rPr>
              <a:t>surficial</a:t>
            </a:r>
            <a:r>
              <a:rPr lang="en-US" sz="1400" dirty="0" smtClean="0">
                <a:solidFill>
                  <a:schemeClr val="tx1"/>
                </a:solidFill>
              </a:rPr>
              <a:t> substrate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May provide carbon source to enhance microbial activity</a:t>
            </a:r>
          </a:p>
        </p:txBody>
      </p:sp>
      <p:sp>
        <p:nvSpPr>
          <p:cNvPr id="17818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763000" y="15240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4750" y="11430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baseline="0">
                <a:latin typeface="Arial" pitchFamily="34" charset="0"/>
              </a:rPr>
              <a:t>Demonstrated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8750" y="56769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baseline="0">
                <a:latin typeface="Arial" pitchFamily="34" charset="0"/>
              </a:rPr>
              <a:t>Speculative</a:t>
            </a:r>
          </a:p>
        </p:txBody>
      </p:sp>
      <p:sp>
        <p:nvSpPr>
          <p:cNvPr id="178184" name="Rectangle 2"/>
          <p:cNvSpPr>
            <a:spLocks noChangeArrowheads="1"/>
          </p:cNvSpPr>
          <p:nvPr/>
        </p:nvSpPr>
        <p:spPr bwMode="auto">
          <a:xfrm>
            <a:off x="381000" y="58547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i="1" baseline="0">
                <a:latin typeface="Arial" pitchFamily="34" charset="0"/>
              </a:rPr>
              <a:t>Source:  D. Reible, Sediment Remediation – How do you select design options, Portland, OR, 2007</a:t>
            </a:r>
            <a:r>
              <a:rPr lang="en-US" sz="2200" baseline="0">
                <a:solidFill>
                  <a:srgbClr val="007961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23" name="Picture 3" descr="GC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855" y="-1"/>
            <a:ext cx="5455145" cy="36861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80975" y="6396335"/>
            <a:ext cx="33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Source:  www.epa.gov/glnpo/aoc</a:t>
            </a:r>
          </a:p>
          <a:p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" y="7620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Project Overview</a:t>
            </a:r>
          </a:p>
          <a:p>
            <a:endParaRPr lang="en-US" sz="2800" b="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1494650"/>
            <a:ext cx="796289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Project Started in 2009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GLLA Funding:  65%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Design Engineer: Tetra Tech EM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Multiple year project – 2 phases: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0" baseline="0" dirty="0" smtClean="0">
                <a:latin typeface="Arial" charset="0"/>
              </a:rPr>
              <a:t>Reach 3 (Completed 2009)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0" baseline="0" dirty="0" smtClean="0">
                <a:latin typeface="Arial" charset="0"/>
              </a:rPr>
              <a:t>Reaches 4-5 (Completed 2010)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0" baseline="0" dirty="0" smtClean="0">
                <a:latin typeface="Arial" charset="0"/>
              </a:rPr>
              <a:t>Reaches 1-2 &amp; Roxana Marsh (To Be Completed 2012)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>
                <a:latin typeface="Arial" charset="0"/>
              </a:rPr>
              <a:t> NAPL, PCB, PAH, &amp; </a:t>
            </a:r>
            <a:r>
              <a:rPr lang="en-US" b="0" baseline="0" dirty="0" smtClean="0">
                <a:latin typeface="Arial" charset="0"/>
              </a:rPr>
              <a:t>Metals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>
                <a:latin typeface="Arial" charset="0"/>
              </a:rPr>
              <a:t> Sediment clean up, capping, habitat restoration</a:t>
            </a:r>
          </a:p>
          <a:p>
            <a:pPr>
              <a:spcBef>
                <a:spcPct val="50000"/>
              </a:spcBef>
            </a:pPr>
            <a:endParaRPr lang="en-US" b="0" baseline="0" dirty="0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="0" baseline="0" dirty="0" smtClean="0"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="0" baseline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b="0" baseline="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76802" name="Picture 2" descr="Official Web page of the U S Fish and Wildlife Servi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6458" y="5361344"/>
            <a:ext cx="631742" cy="759691"/>
          </a:xfrm>
          <a:prstGeom prst="rect">
            <a:avLst/>
          </a:prstGeom>
          <a:noFill/>
        </p:spPr>
      </p:pic>
      <p:pic>
        <p:nvPicPr>
          <p:cNvPr id="76804" name="Picture 4" descr="[logo] US EPA">
            <a:hlinkClick r:id="rId6" tooltip="US EPA home pag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6500" y="5272519"/>
            <a:ext cx="670754" cy="7445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6977" y="5950071"/>
            <a:ext cx="2209800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aseline="0" dirty="0" smtClean="0">
                <a:solidFill>
                  <a:schemeClr val="accent3"/>
                </a:solidFill>
              </a:rPr>
              <a:t>GREAT LAKES NATIONAL PROGRAM OFFICE</a:t>
            </a:r>
            <a:endParaRPr lang="en-US" sz="1000" baseline="0" dirty="0">
              <a:solidFill>
                <a:schemeClr val="accent3"/>
              </a:solidFill>
            </a:endParaRPr>
          </a:p>
        </p:txBody>
      </p:sp>
      <p:sp>
        <p:nvSpPr>
          <p:cNvPr id="76806" name="AutoShape 6" descr="data:image/jpeg;base64,/9j/4AAQSkZJRgABAQAAAQABAAD/2wBDAAkGBwgHBgkIBwgKCgkLDRYPDQwMDRsUFRAWIB0iIiAdHx8kKDQsJCYxJx8fLT0tMTU3Ojo6Iys/RD84QzQ5Ojf/2wBDAQoKCg0MDRoPDxo3JR8lNzc3Nzc3Nzc3Nzc3Nzc3Nzc3Nzc3Nzc3Nzc3Nzc3Nzc3Nzc3Nzc3Nzc3Nzc3Nzc3Nzf/wAARCABpAD4DASIAAhEBAxEB/8QAGwAAAgIDAQAAAAAAAAAAAAAABQYEBwACAwH/xABBEAABAwIEAwUEBQgLAAAAAAABAgMRBAUABhIhMUFRBxMUImEVMnGBJEJSocElQ5GSorGy0TQ1RFNUcnOCk8Ph/8QAGQEAAwEBAQAAAAAAAAAAAAAAAQIDBAAF/8QAJxEAAQQABQMEAwAAAAAAAAAAAQACAxEEEiExQRNRcRQiMtFh4fD/2gAMAwEAAhEDEQA/ALwxXPbVfLpYrRb3rRWuUjjj60rU2AdQCCQNweYxY2E3tGyq3nCnobcq6IoHULW6iWe8Lg06TA1J4asVgLRIC/ZcUl1t1zLdO0Vyw0OYqigacCA2Q2laUfRkuHYiTJnnzx1GYszZVzg1Yb1dxdWalKAHiyEqT3hKUERwIUN5kRgnfuzp5d7qL+zmr2WVBELFOQpuG0tmFhwcQn74xxsmU7PQ3D2ndb/W3auSD3bjzDkJJBAUQdRUROwKsajJDl4qtq580lSXaM3ZgrKYrr84XKkXAKQ1bhUBQInciNO+Dl/u+ZaMZao6PMtW85cmivxBYS0pZW4A2FJIMEagMbW3JzloZLNtzzW0qFEFYYtTydRAiTC+mJqsvMu1loq7lmqtrXrdUB7W7a3ipwBxKwmdRgeWOfGcO6aDNdivH6QtDKzPF7r8u2Omoa9+nuIRVOV74CSpKWZjUCIEgE/EYfOya5193yn4q51S6qoFU4jvHImBEDYYVmMs2Ni432qRdKmLnTVDDSPZbsU3fGVGfrRyG22HLs4tbFmy+qip641qU1C1KdVTlkyYMaSSeEb+uITSQujpm9ogprwo55kP0MEg926RBg7Kb58R8sN2FPOrymaqgU2YVod/ejHnzmonH8ISGmlAJ8UA5UVvmEgBxSllPLYkmJ9MczTM/wCLZVPQHbbj+7G4r6g7a5HGNIx6bjUnYrH6ox4TpGv1cbWMuB3WvhqeY8W18kmcZ4dgAfS29+g4Yzx1RKTqEp4GBOPfH1E+8P1RhQY0LauLqG0oSUupWTxAHDDbkf8Aq6r6Cq/628LCrhUqHv8A7Iw0ZJJNDVqO5VUyf+NGN+ArqGuytB8kyYXr/bhcrzbmFL0oSy8tW25GprbDDgc+Yv1Ht/ZX/wCJrHqFocCDstJAIoqOvLlu8M623TjWseVSiSUnlHTAu35UKmnfaBKXJhvu1cPU/wAsHqm70VLUeHee0u+XyhCjxmOA9MS6d5FQyh5skocSFJMESDw2OIuwsZIJalMbTwgdZlyi9nFthtCH0gQ6oxJ9T0wLYtNtQttt6oWtxKgVrSPIrfcR+ODd6qlKUaRsRwUtU8umICacd0rUJCd9QG4H44zSMjz+1uyRzW3si9xttPX0CqdIQjbyKSn3DiPlujVQIq6dagpSXhJAifInHtkdGpbKZKfe4+7y/DEui/p9wB/vEH9gY1sDT7wNVQAbqbgZXqCboxK0omleAUo8DqbwTwHubIfu1Mgp1EU7pHQHU3ucVsgaJkqGgzQ+tTr1VaVuGnbgkgw6AiYkde9gnbdO3HBaz02ZGbhRCqqKJVAhoJebaX9aFSYjrp4QInpvPTStKKiEBQB4R5kj1H/nDHPwyYSrSlXlEnkFDjvwg4Q4h53aEtlTKy3OO1Snm1NlKwNSV/hjkaMpuDbKYEslQVGwg9Pn9+NQjQBBKYOxmAf5/LGryqvxiXg4pKUtFOogAzIMAH4Yzkt3pAqbR2wsPpeW+pZAgCMb0Z/KlwH+n/DgLdMzIs4SK2oSFFtbugt+bQgSpW0QAI49cdsrXP2tUXCpCCjdsaT/AJT+EY0RgV7RoiK4THgB3i6vMxCSnu6VISNBniAoyfiEiPSeeD5wCt1OqhzDXt6pZqW01DYmNBmFgDnJhRM8VcubkWEyl3lJbYD7UpcQQNaTuBjZ9svMNv0qgXBCgrhrHQxjevraRhlaalxMEbicVpeu0emtTTtHaFmtf1bKGyG/irn8E/pGJtjdI/KwXaUkBWAuqpXG+/75FI4g+cOK0g+iuuEfMefac16LTlsJduz5DSnUmWESYk7SqOOw25nCPQ2y7Z2qTW3mpUi3oJUp0pASmOIbSfvUZj1xBvl6bcPs7L6VU1qQNASyCF1J+0o+8qeQ585nbZFhGl+Umzz2Hn6S5rU2oW9c78LI3XOO1NS4aeruT6gVugbrS2OCEbGAN1ECdtjaHZjVNVTNxFM0WqdhxLDLahuhCNSQPun54rZymbybZKdwoR7fq/cUUhRpERvpHCRsOck9Bh87Hqw1NtrA+Fmq1pW66tMFcyN54mQoz6/opIA5mZvxGnk9/pFu6sRxaW0FSyEpSJJJgAdcUznHtCdbvT6bW224ppBbafWs6UJJE+URJJQFbnhp9cM/a1fqm2W1qnonEgubvJkgqSTABI5HzbTvpPKQaOAceeShIW684qAAJUtR6DmcPhcM17c79kSVMut4uF2WVXKtddQfzRVpbH+wbfM4Z8o5KXWhutvCFt0p8zdMZCnOmron04n4YLZRyUii0V14SlyqB1NsAyhroVclK+4epE46Z7zI5SJFothJrqnyuKSQC2DsAD9pUx6DfpiUuLMjvT4XTuVK7NBBc95jbeSqx2pSUUjPkfLWyVx+bEfVHP1Ecjjfs+sKFqF7uQSmnaV9GS5sFK+3vy5DqflIWw5afuV7NA9Hh2AF1LrajASRICSQDJmPSDzGLxy9a1Dw9Qe6bpmgRTsIQQUgeUEmY4TtHP0wZy2GP08R33P9yUwHCiUmS7XXLpbncqVblYEbh5ZIUJMSDw2PAQNyIw009JT0yNFNTtMp+y2gJH3Y7ARj3GUknQqqqvPeWbrmHNDKFUi0Uql923UIMgI0AgnjEKK+MTtx2GJOV8gVNoqXHE90l1IWk1FSgOFcnbu9KgUJgb6hMx03sk8U/H8MYPexR0znM6fCBAKUkUlWuuTRllTSx5luFBW2ERxCtgTO0GDxMREr1D2bvMZtVWOVCnKQLDxdd0qDsqkpKdiCYMnhvsOQsw+7jb+WJRHo2GaWuDQEJq8v0tQ4XWVuUri1hTpYVAd6yOEnqIPrgpTsop2UMtJCW0JCUpA2AHAY6YzHXaKzGYzGY5cv/9k="/>
          <p:cNvSpPr>
            <a:spLocks noChangeAspect="1" noChangeArrowheads="1"/>
          </p:cNvSpPr>
          <p:nvPr/>
        </p:nvSpPr>
        <p:spPr bwMode="auto">
          <a:xfrm>
            <a:off x="63500" y="-411163"/>
            <a:ext cx="50482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7" name="Picture 7" descr="C:\Users\abull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3406" y="5361344"/>
            <a:ext cx="591529" cy="995362"/>
          </a:xfrm>
          <a:prstGeom prst="rect">
            <a:avLst/>
          </a:prstGeom>
          <a:noFill/>
        </p:spPr>
      </p:pic>
      <p:pic>
        <p:nvPicPr>
          <p:cNvPr id="76811" name="Picture 11" descr="home_header"/>
          <p:cNvPicPr>
            <a:picLocks noChangeAspect="1" noChangeArrowheads="1"/>
          </p:cNvPicPr>
          <p:nvPr/>
        </p:nvPicPr>
        <p:blipFill>
          <a:blip r:embed="rId9" cstate="print"/>
          <a:srcRect t="2664" r="12829"/>
          <a:stretch>
            <a:fillRect/>
          </a:stretch>
        </p:blipFill>
        <p:spPr bwMode="auto">
          <a:xfrm>
            <a:off x="5263116" y="6073181"/>
            <a:ext cx="1703793" cy="5887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23875"/>
            <a:ext cx="34385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796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Heavy" pitchFamily="34" charset="0"/>
              </a:rPr>
              <a:t>Grand Calumet River West Branch</a:t>
            </a:r>
            <a:endParaRPr lang="en-US" sz="3600" dirty="0">
              <a:ln>
                <a:prstDash val="solid"/>
              </a:ln>
              <a:solidFill>
                <a:srgbClr val="00796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18434" name="AutoShape 2" descr="data:image/jpeg;base64,/9j/4AAQSkZJRgABAQAAAQABAAD/2wBDAAkGBwgHBgkIBwgKCgkLDRYPDQwMDRsUFRAWIB0iIiAdHx8kKDQsJCYxJx8fLT0tMTU3Ojo6Iys/RD84QzQ5Ojf/2wBDAQoKCg0MDRoPDxo3JR8lNzc3Nzc3Nzc3Nzc3Nzc3Nzc3Nzc3Nzc3Nzc3Nzc3Nzc3Nzc3Nzc3Nzc3Nzc3Nzc3Nzf/wAARCABJAH8DASIAAhEBAxEB/8QAGwAAAgMBAQEAAAAAAAAAAAAAAAYCBQcEAwH/xABCEAABAwMBAwUMCQEJAAAAAAABAgMEAAURBhIhMQcTQVGBFBUWMjZVYXFzk7LSFyI0QlZydJKxkSMmMzVDg6HB8P/EABkBAAMBAQEAAAAAAAAAAAAAAAACAwEEBf/EAC0RAAICAQIDBgUFAAAAAAAAAAECAAMREiEEUXETMTNBocEiYYGx4SMyQ1LR/9oADAMBAAIRAxEAPwDcaKKKIQoooohOK9XFu02uVPeBUiO2VlI4qPQB6zupGtUDVeqY6bpJvi7ZHf8ArMMR0Hxeg7iN3rzn0Ux8onkbc/Zp+JNSstxiWnRNrm3B7mY7cNgKWQTjKUgbh6SKuh0pkDcnE5rAHs0sdgMyp8Db7+Mp/wCw/PR4G338ZT/2H56svD3THnRPul/LR4e6Y86J9058tNm/l6fiLjh/7ev5lb4G338ZT/2H56PA2+/jKf8AsPz1ax9b6ckyGo7FySt11YQhPNL3qJwBw66YqVrLV7/sIy1Uv+05+p/2ZxNlai0RKjSLlclXW0OuBt1TiPrt56ek5wM8SDjG7ca0ZJBSCDkEZBpO5WR/c1/2rf8ANNsX7Kz+RP8AFZYdSBvPebUNLsmdtveetFFFRnRCiiiiEKKKKIQoooohFzlE8jLp7NPxCuVFmVfuTm321EgR1PQ4x50o28bOwrhkdWONdXKJ5GXT2afiFdukvJaz/omfgFWBIrBHOcxUNcQeUzydyWPRIUiSb0hYZbU4U9ykZwM4zt0oabs/f26og90iMFIUsuqRtBISM8Mj+a3q+/5HcP0rnwmsa5NG+d1Wy0TgLYdTnqyg12U32NW7E904OI4apLkVRsZWxG41t1XEQma1IjR5rR7qSQEKSFJJVxIA7a25vU9hccShu8wFLWQlKUyEkkngBvrEplmai6r7yh5ZZEtEfnSBtYJAz1dNP7XJra4Mph5d4eSppxLiUrCBnZOf+qOJFbaSx8ocGbULBFGMyz5WPI2R7Vv4qbYv2Vn8if4pR5VyDox8g5Bdb39tN0X7Kz+RP8VxHwh1PtPSXxm6D3nrRRRUpaFFFFEIUUUUQhRRRRCLnKJ5GXT2afiFdukvJaz/AKJn4BXNrxhyRpG6NspKl8ztbIGSQkgn/gGoaDuMafpa3pjOpWqPHQy6kHehSQAQR2Z9VW/i+shnF/095eTY4lw34ylFKXm1NkjiARilTTmgYdhurVwYmyXVtpUkIcCcHIx0CnGikV2UEA7GUatGYMRuJl+utB3GZeHrpZwh8PkKcZKwlSVAAZGdxBxnjxqst3J/qC8TkO6gWtplOAtb7/OuKQPupwTjtO701sdfKsOKsC6ZzNwVTPq36RM5VEJb0S8hAASlxsADoGab4v2Vn8if4pI5WZrJsbdpbVtzZbyA2yg5VjPHHpOB6zTwwkoYbQrilIB/pU28Jep9pVCDc2OQ956UUUVKXhRRRRCFFJeptRaksSJMtVrhKt7TgSh0vHaUCcAkD1126duuoLiGZM+3RGIDzHOodbe2lHIBTu7ap2TadXlJC5S2nfPSM9FZ/YdV6qv8Ey7dZretoK2CVPlOFYB6fWKu7lP1RHbZciWqE6nuZK5G2/jYc37SR1gbt9BqZTg4z1mLcrDUM46GMhAIwaTrjycWSXKVIYXLgqWcqTFcASewg49Q3Vz6d1Pqa/MtS4tpg9xl4IcWXyFJGRtEA9QNSk6qvrupLjZ7RbYkgwwFZcdKSpOE9nFVOqWoxCn1k3spsUFhkeW0j9GNt87Xf3yPko+jG2+drv75HyVcaL1KNTWtyUY5YdZdLbiAraGcAgg9WD/7jVC9yhra1KuEYjfetEoRlS8nIVwz1eMD2DNOGvJKjvEQrwwUNjYz2+jG2+drv75HyV8+jG2+drv75HyU7PFwMLUwkKdCSUJJwCcbhSJdNW6ntMuDEm2eAl6cvYYCXyoFWUjeejeoUqWXOcAxrK6Kxll+8uLDoWz2WWJjYekyk+K9JWFFHpAAAz6cZpopSuF+v1p07OuV1t0Rp9hTYabQ6VJWFKCTk9HGoWm86suDcOV3ogJhSNhZWJB2g2rBJx14OcUrK7fEx9Y6PWh0KPSOFFKWotXvQrqizWW3m43JQytG1spbGM7z1439A3jfXtZbrqVy5txb1ZGmGHEqIkMO7SUkDOCMnj2UvZNjVH7ZS2kRnopY0nqSRfLleYr7DTSYD/NoKCSVjaUMn9tSjaikO63k2AsNBlqPzodydonCd2OH3qw1sCRygLkIB57Tm5UgVaNlBIJPONbgM/fFW2msjSdqBBBEBnd/tirVzxa+jhW6vgC/OAT9Qt8sTD9Jp06i1kX5Vybk7f1RH5wJ2NkY4dOc1r0dxh3TqXIm2Y6omWtsHa2dndnPTirAVIcKa63WcydFXZjHtErkjBTpPCgQe6F7iPQmqB2w9/tf6hjKkSIxDW0240cAqwgYV1jfvFamjgaB4xre2IZmHnMNAKIp7hMw0xfu8mjLtGVFTHuUJZQEpQcuLV9VKj1kEEH0JFV8XTGon9HmKi3wVx5BEwLW4rugqxu47gdndj0mtePT66kOFN2+DkDvOYo4UMAGOwGIu6AvCrzpyO4/nulgcy9tDeSOB7Rg/wBao+UZKlao0iUpJAlnOBw/tGafW+FC+Iqavps1ASjVlqgpPKLPKWkq0XPCQSctbgM/6iaT9MOaVZ71KdcuguKS1lOHOb53du6sZrV1cKj1VqW4TTFspzbrmdXVcrSWuZV9ehPSbbNb2VutJyWtyc56t6enAIPopgsutId8uTUS2Q5jjagS5IW3stt4GeO/eTgUzq4GoNeJ21jWKy7jcbRlrZHwrbHeZVpjTUe/X7UXdb82OGZiigx3Nja2lrznIOeAqw0xa27Pymy4jC5DrSIRw4+raUSebO84FaOjxleuvg/xDTtxDHPLEmvDKuk+eZ//2Q=="/>
          <p:cNvSpPr>
            <a:spLocks noChangeAspect="1" noChangeArrowheads="1"/>
          </p:cNvSpPr>
          <p:nvPr/>
        </p:nvSpPr>
        <p:spPr bwMode="auto">
          <a:xfrm>
            <a:off x="63500" y="-312738"/>
            <a:ext cx="11430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Tetra Tech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2409" y="5272519"/>
            <a:ext cx="1714500" cy="495300"/>
          </a:xfrm>
          <a:prstGeom prst="rect">
            <a:avLst/>
          </a:prstGeom>
        </p:spPr>
      </p:pic>
      <p:pic>
        <p:nvPicPr>
          <p:cNvPr id="1026" name="Picture 2" descr="DNR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9" y="5272519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8224" y="4502051"/>
            <a:ext cx="46995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Completed over 2 seasons: 2009 &amp; 2010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1 Mile Stretch of Impacted Area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PAH, Heavy Metals, NAPL, PCB</a:t>
            </a:r>
            <a:endParaRPr lang="en-US" b="0" baseline="0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75" y="6396335"/>
            <a:ext cx="330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Source:  www.epa.gov/glnpo/aoc</a:t>
            </a:r>
          </a:p>
          <a:p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" y="7620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0" baseline="0" dirty="0" smtClean="0">
                <a:solidFill>
                  <a:schemeClr val="bg1"/>
                </a:solidFill>
                <a:latin typeface="Franklin Gothic Medium" pitchFamily="34" charset="0"/>
              </a:rPr>
              <a:t>Phase 1:  Reach 3 &amp; Reaches 4-5</a:t>
            </a:r>
          </a:p>
          <a:p>
            <a:endParaRPr lang="en-US" sz="2800" b="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10017"/>
            <a:ext cx="5985505" cy="3944680"/>
            <a:chOff x="2834645" y="2313245"/>
            <a:chExt cx="5985505" cy="394468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4645" y="2313245"/>
              <a:ext cx="5985505" cy="3944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ounded Rectangle 14"/>
            <p:cNvSpPr/>
            <p:nvPr/>
          </p:nvSpPr>
          <p:spPr bwMode="auto">
            <a:xfrm rot="1792088">
              <a:off x="3364426" y="4060709"/>
              <a:ext cx="3087269" cy="318052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 rot="1792088">
              <a:off x="5946357" y="4917291"/>
              <a:ext cx="1113018" cy="330186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 rot="296210">
              <a:off x="6903362" y="5163118"/>
              <a:ext cx="1219826" cy="292314"/>
            </a:xfrm>
            <a:prstGeom prst="round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</a:endParaRP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092995" y="4462843"/>
            <a:ext cx="3781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Removal of 150K yd</a:t>
            </a:r>
            <a:r>
              <a:rPr lang="en-US" b="0" baseline="30000" dirty="0" smtClean="0">
                <a:latin typeface="Arial" charset="0"/>
              </a:rPr>
              <a:t>3</a:t>
            </a:r>
            <a:r>
              <a:rPr lang="en-US" b="0" baseline="0" dirty="0" smtClean="0">
                <a:latin typeface="Arial" charset="0"/>
              </a:rPr>
              <a:t> Sediment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App. 650K ft</a:t>
            </a:r>
            <a:r>
              <a:rPr lang="en-US" b="0" baseline="30000" dirty="0" smtClean="0">
                <a:latin typeface="Arial" charset="0"/>
              </a:rPr>
              <a:t>2</a:t>
            </a:r>
            <a:r>
              <a:rPr lang="en-US" b="0" baseline="0" dirty="0" smtClean="0">
                <a:latin typeface="Arial" charset="0"/>
              </a:rPr>
              <a:t>  Reactive Cap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="0" baseline="0" dirty="0" smtClean="0">
                <a:latin typeface="Arial" charset="0"/>
              </a:rPr>
              <a:t> Reactive Core Mat - GAC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0475" y="2962275"/>
            <a:ext cx="6096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R-3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99" y="1905000"/>
            <a:ext cx="942975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R-4,5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Franklin Gothic Medium 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Franklin Gothic Medium 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On-screen Show (4:3)</PresentationFormat>
  <Paragraphs>176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Challenges Mitigating Contaminated Sediments</vt:lpstr>
      <vt:lpstr>PowerPoint Presentation</vt:lpstr>
      <vt:lpstr>Traditional Cap Function/Design Objective </vt:lpstr>
      <vt:lpstr>PowerPoint Presentation</vt:lpstr>
      <vt:lpstr>Benefits of Permeable Reactive Caps</vt:lpstr>
      <vt:lpstr>Potential Reactive Cap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CETCO Reactive Core Mat® (RCM)</vt:lpstr>
      <vt:lpstr>PowerPoint Presentation</vt:lpstr>
      <vt:lpstr>PowerPoint Presentation</vt:lpstr>
      <vt:lpstr>Thank You for Joining Us!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1200</cp:revision>
  <cp:lastPrinted>2010-06-22T17:51:23Z</cp:lastPrinted>
  <dcterms:created xsi:type="dcterms:W3CDTF">2008-01-19T23:33:43Z</dcterms:created>
  <dcterms:modified xsi:type="dcterms:W3CDTF">2012-04-23T14:46:42Z</dcterms:modified>
</cp:coreProperties>
</file>