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5252" r:id="rId2"/>
    <p:sldMasterId id="2147485261" r:id="rId3"/>
  </p:sldMasterIdLst>
  <p:notesMasterIdLst>
    <p:notesMasterId r:id="rId31"/>
  </p:notesMasterIdLst>
  <p:handoutMasterIdLst>
    <p:handoutMasterId r:id="rId32"/>
  </p:handoutMasterIdLst>
  <p:sldIdLst>
    <p:sldId id="316" r:id="rId4"/>
    <p:sldId id="317" r:id="rId5"/>
    <p:sldId id="318" r:id="rId6"/>
    <p:sldId id="319" r:id="rId7"/>
    <p:sldId id="320" r:id="rId8"/>
    <p:sldId id="321" r:id="rId9"/>
    <p:sldId id="322" r:id="rId10"/>
    <p:sldId id="257" r:id="rId11"/>
    <p:sldId id="306" r:id="rId12"/>
    <p:sldId id="260" r:id="rId13"/>
    <p:sldId id="259" r:id="rId14"/>
    <p:sldId id="300" r:id="rId15"/>
    <p:sldId id="301" r:id="rId16"/>
    <p:sldId id="274" r:id="rId17"/>
    <p:sldId id="262" r:id="rId18"/>
    <p:sldId id="281" r:id="rId19"/>
    <p:sldId id="313" r:id="rId20"/>
    <p:sldId id="290" r:id="rId21"/>
    <p:sldId id="278" r:id="rId22"/>
    <p:sldId id="311" r:id="rId23"/>
    <p:sldId id="312" r:id="rId24"/>
    <p:sldId id="270" r:id="rId25"/>
    <p:sldId id="315" r:id="rId26"/>
    <p:sldId id="304" r:id="rId27"/>
    <p:sldId id="277" r:id="rId28"/>
    <p:sldId id="309" r:id="rId29"/>
    <p:sldId id="314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2805" autoAdjust="0"/>
  </p:normalViewPr>
  <p:slideViewPr>
    <p:cSldViewPr>
      <p:cViewPr>
        <p:scale>
          <a:sx n="66" d="100"/>
          <a:sy n="66" d="100"/>
        </p:scale>
        <p:origin x="-294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582C6B92-B198-42A5-BD2D-40AF13362D7B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BE2BA648-F3E0-4EA5-AB35-EB394B219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5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B48EC29-449F-4EA9-9471-CA366814F719}" type="datetimeFigureOut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AEECD9B-796E-4777-BD0C-6A23164A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51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Introduction of team</a:t>
            </a:r>
          </a:p>
          <a:p>
            <a:endParaRPr lang="en-US" smtClean="0"/>
          </a:p>
          <a:p>
            <a:r>
              <a:rPr lang="en-US" smtClean="0"/>
              <a:t>Scott Stein – Leonard &amp; Finco Public Relations</a:t>
            </a:r>
          </a:p>
          <a:p>
            <a:r>
              <a:rPr lang="en-US" smtClean="0"/>
              <a:t>Susan Finco – Leonard &amp; Finco Public Relations</a:t>
            </a:r>
          </a:p>
          <a:p>
            <a:r>
              <a:rPr lang="en-US" smtClean="0"/>
              <a:t>Hired by the project to provide community outreach</a:t>
            </a:r>
          </a:p>
          <a:p>
            <a:endParaRPr lang="en-US" smtClean="0"/>
          </a:p>
          <a:p>
            <a:r>
              <a:rPr lang="en-US" smtClean="0"/>
              <a:t>Tetra Tech is the prime contractor for the project</a:t>
            </a:r>
          </a:p>
          <a:p>
            <a:r>
              <a:rPr lang="en-US" smtClean="0"/>
              <a:t>Bill Coleman – Project Manager</a:t>
            </a:r>
          </a:p>
          <a:p>
            <a:r>
              <a:rPr lang="en-US" smtClean="0"/>
              <a:t>Rich Feeney – Project Engineer</a:t>
            </a:r>
          </a:p>
          <a:p>
            <a:r>
              <a:rPr lang="en-US" smtClean="0"/>
              <a:t>George Willant – Deputy Project Manager</a:t>
            </a:r>
          </a:p>
          <a:p>
            <a:endParaRPr lang="en-US" smtClean="0"/>
          </a:p>
          <a:p>
            <a:r>
              <a:rPr lang="en-US" smtClean="0"/>
              <a:t>We’d be happy to take your questions about the project at the end.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919,200+ work hours without a lost time incident does not include the transportation hours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Safety is a top priority in the processing facility, for the transportation and all of the work on the river.</a:t>
            </a:r>
          </a:p>
          <a:p>
            <a:endParaRPr lang="en-US" smtClean="0"/>
          </a:p>
          <a:p>
            <a:r>
              <a:rPr lang="en-US" smtClean="0"/>
              <a:t>Rack cards distributed to boating, fishing outlets – handed out at boat launches – signs at boat launches – mailed to all residents with boats registered in Brown County – annual media event to highlight safety on the river.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1BEDDE-B9CD-4186-91F2-4DE32A846A35}" type="slidenum">
              <a:rPr lang="en-US" sz="1200" smtClean="0">
                <a:latin typeface="Calibri" pitchFamily="34" charset="0"/>
              </a:rPr>
              <a:pPr eaLnBrk="1" hangingPunct="1"/>
              <a:t>26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What have you found while dredging?</a:t>
            </a:r>
          </a:p>
          <a:p>
            <a:endParaRPr lang="en-US" smtClean="0"/>
          </a:p>
          <a:p>
            <a:r>
              <a:rPr lang="en-US" smtClean="0"/>
              <a:t>How long will the project continue? Are you on schedule?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2AF6B2-53E8-427A-8015-0EC7DD6132CB}" type="slidenum">
              <a:rPr lang="en-US" sz="1200" smtClean="0">
                <a:latin typeface="Calibri" pitchFamily="34" charset="0"/>
              </a:rPr>
              <a:pPr eaLnBrk="1" hangingPunct="1"/>
              <a:t>27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600" smtClean="0"/>
              <a:t>Processing facility located at 1611 State Street – just north of GP 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3F78A0-69FC-43B6-AF2A-87F73875FC75}" type="slidenum">
              <a:rPr lang="en-US" sz="1200" smtClean="0">
                <a:latin typeface="Calibri" pitchFamily="34" charset="0"/>
              </a:rPr>
              <a:pPr eaLnBrk="1" hangingPunct="1"/>
              <a:t>14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About 100 workers on the project during the operational season</a:t>
            </a:r>
          </a:p>
          <a:p>
            <a:endParaRPr lang="en-US" smtClean="0"/>
          </a:p>
          <a:p>
            <a:r>
              <a:rPr lang="en-US" smtClean="0"/>
              <a:t>During construction, as many as 350 workers on site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Not like the scoop and bucket typically used to dredge the shipping channel		</a:t>
            </a:r>
          </a:p>
          <a:p>
            <a:endParaRPr lang="en-US" smtClean="0"/>
          </a:p>
          <a:p>
            <a:r>
              <a:rPr lang="en-US" smtClean="0"/>
              <a:t>The dredges are guided by GPS systems </a:t>
            </a:r>
          </a:p>
          <a:p>
            <a:endParaRPr lang="en-US" smtClean="0"/>
          </a:p>
          <a:p>
            <a:r>
              <a:rPr lang="en-US" smtClean="0"/>
              <a:t>Turbidity monitors at each end of the dredges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Gene Frederickson Trucking – Kaukauna</a:t>
            </a:r>
          </a:p>
          <a:p>
            <a:endParaRPr lang="en-US" smtClean="0"/>
          </a:p>
          <a:p>
            <a:r>
              <a:rPr lang="en-US" smtClean="0"/>
              <a:t>Tetra Tech Health &amp; Safety Team uses its own radar gun to monitor the trucks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A399AF-EA3E-4B44-A11F-17ACDC47A040}" type="slidenum">
              <a:rPr lang="en-US" sz="1200" smtClean="0">
                <a:latin typeface="Calibri" pitchFamily="34" charset="0"/>
              </a:rPr>
              <a:pPr eaLnBrk="1" hangingPunct="1"/>
              <a:t>17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With various highway projects in the area over the course of this project, it’s certainly possible that the truck route will have to be revised at tome point.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8DF265-4DEC-4D1E-B7C8-770C87B1E18F}" type="slidenum">
              <a:rPr lang="en-US" sz="1200" smtClean="0">
                <a:latin typeface="Calibri" pitchFamily="34" charset="0"/>
              </a:rPr>
              <a:pPr eaLnBrk="1" hangingPunct="1"/>
              <a:t>18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Caps / covers range from 6-8” sand cover to a 33” cap that includes sand, gravel and quarry stone. 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C3E7B5-74C8-4B9A-AD3E-6DA96B863962}" type="slidenum">
              <a:rPr lang="en-US" sz="1200" smtClean="0">
                <a:latin typeface="Calibri" pitchFamily="34" charset="0"/>
              </a:rPr>
              <a:pPr eaLnBrk="1" hangingPunct="1"/>
              <a:t>20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Caps / covers range from 6-8” sand cover to a 33” cap that includes sand, gravel and quarry stone. 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00D2C8-8047-4967-92D0-3D157A7F1248}" type="slidenum">
              <a:rPr lang="en-US" sz="1200" smtClean="0">
                <a:latin typeface="Calibri" pitchFamily="34" charset="0"/>
              </a:rPr>
              <a:pPr eaLnBrk="1" hangingPunct="1"/>
              <a:t>21</a:t>
            </a:fld>
            <a:endParaRPr lang="en-US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The 919,200+ work hours without a lost time incident does not include the transportation hours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EE8ECE-48D6-4593-9BBA-1D934E5B1D78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9E6743-D8F5-4AD5-99AC-B5E7F989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1795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71F-84B8-4F34-A090-A7B8DC0A3B5F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9DC2-E67F-4523-B716-B3DCE93B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8130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C94C-00D8-4355-9909-7F99FFF7FE38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55B2-392D-4E84-A9CE-67FA47F56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322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dgruentz\LOCALS~1\Temp\VMwareDnD\900ccf6b\Template Generic 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" y="0"/>
            <a:ext cx="9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835" y="5032008"/>
            <a:ext cx="5057281" cy="228600"/>
          </a:xfrm>
        </p:spPr>
        <p:txBody>
          <a:bodyPr>
            <a:normAutofit/>
          </a:bodyPr>
          <a:lstStyle>
            <a:lvl1pPr algn="r">
              <a:defRPr sz="1500">
                <a:solidFill>
                  <a:srgbClr val="830B2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Logo" descr="C:\DOCUME~1\dgruentz\LOCALS~1\Temp\VMwareDnD\09932179\Boldt_202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95" y="5146308"/>
            <a:ext cx="1570948" cy="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51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~1\dgruentz\LOCALS~1\Temp\VMwareDnD\908fcecf\Template Generic 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" y="0"/>
            <a:ext cx="9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12" y="171450"/>
            <a:ext cx="8657379" cy="547008"/>
          </a:xfrm>
        </p:spPr>
        <p:txBody>
          <a:bodyPr>
            <a:noAutofit/>
          </a:bodyPr>
          <a:lstStyle>
            <a:lvl1pPr algn="l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0"/>
          </p:nvPr>
        </p:nvSpPr>
        <p:spPr>
          <a:xfrm>
            <a:off x="243312" y="1028700"/>
            <a:ext cx="8657379" cy="4514850"/>
          </a:xfrm>
        </p:spPr>
        <p:txBody>
          <a:bodyPr/>
          <a:lstStyle>
            <a:lvl1pPr marL="215932" indent="-215932">
              <a:buClr>
                <a:srgbClr val="91A79D"/>
              </a:buClr>
              <a:buFont typeface="Wingdings" pitchFamily="2" charset="2"/>
              <a:buChar char="§"/>
              <a:defRPr sz="1300">
                <a:solidFill>
                  <a:srgbClr val="4B4B4B"/>
                </a:solidFill>
                <a:latin typeface="+mj-lt"/>
              </a:defRPr>
            </a:lvl1pPr>
            <a:lvl2pPr marL="672880" indent="-215932">
              <a:buClr>
                <a:srgbClr val="91A79D"/>
              </a:buClr>
              <a:buFont typeface="Times New Roman" pitchFamily="18" charset="0"/>
              <a:buChar char="–"/>
              <a:defRPr sz="1300">
                <a:solidFill>
                  <a:srgbClr val="4B4B4B"/>
                </a:solidFill>
                <a:latin typeface="+mj-lt"/>
              </a:defRPr>
            </a:lvl2pPr>
            <a:lvl3pPr marL="1093839" indent="-179942">
              <a:buClr>
                <a:schemeClr val="accent6"/>
              </a:buClr>
              <a:buFont typeface="Wingdings" pitchFamily="2" charset="2"/>
              <a:buChar char="§"/>
              <a:defRPr sz="1200">
                <a:solidFill>
                  <a:srgbClr val="4B4B4B"/>
                </a:solidFill>
                <a:latin typeface="+mj-lt"/>
              </a:defRPr>
            </a:lvl3pPr>
            <a:lvl4pPr marL="1550788" indent="-179942">
              <a:buClr>
                <a:schemeClr val="accent6"/>
              </a:buClr>
              <a:buFont typeface="Times New Roman" pitchFamily="18" charset="0"/>
              <a:buChar char="–"/>
              <a:defRPr sz="1000">
                <a:solidFill>
                  <a:srgbClr val="4B4B4B"/>
                </a:solidFill>
                <a:latin typeface="+mj-lt"/>
              </a:defRPr>
            </a:lvl4pPr>
            <a:lvl5pPr>
              <a:buClr>
                <a:schemeClr val="accent6"/>
              </a:buClr>
              <a:defRPr sz="9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Logo" descr="C:\DOCUME~1\dgruentz\LOCALS~1\Temp\VMwareDnD\09932179\Boldt_202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95" y="5656816"/>
            <a:ext cx="1570948" cy="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97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dgruentz\LOCALS~1\Temp\VMwareDnD\dd7a531f\Template Generic Slid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" y="0"/>
            <a:ext cx="9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86259" y="1743076"/>
            <a:ext cx="4457265" cy="600075"/>
          </a:xfrm>
        </p:spPr>
        <p:txBody>
          <a:bodyPr>
            <a:normAutofit/>
          </a:bodyPr>
          <a:lstStyle>
            <a:lvl1pPr marL="0" indent="0">
              <a:buNone/>
              <a:defRPr sz="23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Tan Bar"/>
          <p:cNvSpPr/>
          <p:nvPr userDrawn="1"/>
        </p:nvSpPr>
        <p:spPr>
          <a:xfrm>
            <a:off x="1" y="1857375"/>
            <a:ext cx="3543401" cy="285750"/>
          </a:xfrm>
          <a:prstGeom prst="rect">
            <a:avLst/>
          </a:prstGeom>
          <a:solidFill>
            <a:srgbClr val="DBD0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82" tIns="28791" rIns="57582" bIns="28791" rtlCol="0" anchor="ctr"/>
          <a:lstStyle/>
          <a:p>
            <a:pPr algn="ctr" defTabSz="913899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Content Placeholder 9"/>
          <p:cNvSpPr>
            <a:spLocks noGrp="1"/>
          </p:cNvSpPr>
          <p:nvPr>
            <p:ph sz="quarter" idx="11"/>
          </p:nvPr>
        </p:nvSpPr>
        <p:spPr>
          <a:xfrm>
            <a:off x="243312" y="2514600"/>
            <a:ext cx="8657379" cy="3028950"/>
          </a:xfrm>
        </p:spPr>
        <p:txBody>
          <a:bodyPr/>
          <a:lstStyle>
            <a:lvl1pPr marL="215932" indent="-215932">
              <a:buClr>
                <a:srgbClr val="91A79D"/>
              </a:buClr>
              <a:buFont typeface="Wingdings" pitchFamily="2" charset="2"/>
              <a:buChar char="§"/>
              <a:defRPr sz="1800">
                <a:solidFill>
                  <a:srgbClr val="4B4B4B"/>
                </a:solidFill>
                <a:latin typeface="+mj-lt"/>
              </a:defRPr>
            </a:lvl1pPr>
            <a:lvl2pPr marL="672880" indent="-215932">
              <a:buClr>
                <a:srgbClr val="91A79D"/>
              </a:buClr>
              <a:buFont typeface="Times New Roman" pitchFamily="18" charset="0"/>
              <a:buChar char="–"/>
              <a:defRPr sz="1300">
                <a:solidFill>
                  <a:srgbClr val="4B4B4B"/>
                </a:solidFill>
                <a:latin typeface="+mj-lt"/>
              </a:defRPr>
            </a:lvl2pPr>
            <a:lvl3pPr marL="1093839" indent="-179942">
              <a:buClr>
                <a:schemeClr val="accent6"/>
              </a:buClr>
              <a:buFont typeface="Wingdings" pitchFamily="2" charset="2"/>
              <a:buChar char="§"/>
              <a:defRPr sz="1200">
                <a:solidFill>
                  <a:srgbClr val="4B4B4B"/>
                </a:solidFill>
                <a:latin typeface="+mj-lt"/>
              </a:defRPr>
            </a:lvl3pPr>
            <a:lvl4pPr marL="1550788" indent="-179942">
              <a:buClr>
                <a:schemeClr val="accent6"/>
              </a:buClr>
              <a:buFont typeface="Times New Roman" pitchFamily="18" charset="0"/>
              <a:buChar char="–"/>
              <a:defRPr sz="1000">
                <a:solidFill>
                  <a:srgbClr val="4B4B4B"/>
                </a:solidFill>
                <a:latin typeface="+mj-lt"/>
              </a:defRPr>
            </a:lvl4pPr>
            <a:lvl5pPr>
              <a:buClr>
                <a:schemeClr val="accent6"/>
              </a:buClr>
              <a:defRPr sz="900">
                <a:solidFill>
                  <a:srgbClr val="4B4B4B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Logo" descr="C:\DOCUME~1\dgruentz\LOCALS~1\Temp\VMwareDnD\09932179\Boldt_202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95" y="5656816"/>
            <a:ext cx="1570948" cy="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6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~1\dgruentz\LOCALS~1\Temp\VMwareDnD\900ccf6b\Template Generic Tit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" y="0"/>
            <a:ext cx="9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835" y="5032008"/>
            <a:ext cx="5057281" cy="228600"/>
          </a:xfrm>
        </p:spPr>
        <p:txBody>
          <a:bodyPr>
            <a:normAutofit/>
          </a:bodyPr>
          <a:lstStyle>
            <a:lvl1pPr algn="r">
              <a:defRPr sz="1500">
                <a:solidFill>
                  <a:srgbClr val="830B2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Logo" descr="C:\DOCUME~1\dgruentz\LOCALS~1\Temp\VMwareDnD\09932179\Boldt_202_RGB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095" y="5146308"/>
            <a:ext cx="1570948" cy="5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63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745317"/>
            <a:ext cx="4079875" cy="428344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910" y="1745317"/>
            <a:ext cx="4079875" cy="428344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0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NAL 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8319" y="201706"/>
            <a:ext cx="8367568" cy="6681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12751" y="790014"/>
            <a:ext cx="8340148" cy="421622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19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95C60-CA72-454A-B244-879B1BCD2AC6}" type="slidenum">
              <a:rPr lang="en-US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47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6FC7C-4D35-4E71-A411-B11E9C0F94B1}" type="slidenum">
              <a:rPr lang="en-US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8204-76C1-4A2F-B2FE-9E477A3A67E8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408A-6C08-4355-B1D5-37C120B6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0381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Lucida Sans Unicode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EE8ECE-48D6-4593-9BBA-1D934E5B1D78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srgbClr val="2DA2BF">
                    <a:tint val="20000"/>
                  </a:srgbClr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9E6743-D8F5-4AD5-99AC-B5E7F989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203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B8204-76C1-4A2F-B2FE-9E477A3A67E8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408A-6C08-4355-B1D5-37C120B6C0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873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0552D-CD9A-44E1-801F-FAEF357A1881}" type="datetime1">
              <a:rPr lang="en-US">
                <a:solidFill>
                  <a:prstClr val="white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8FA61-452D-43E3-BA79-733DE8BD0AE1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4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19094-695C-4B77-B601-0186783478C1}" type="datetime1">
              <a:rPr lang="en-US">
                <a:solidFill>
                  <a:prstClr val="white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A4D58-E388-4E6A-9491-0F73D339C9A4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5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3E1C7-F275-4DB2-9F4C-A554BC2652DE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FB113-7AE9-421B-BD78-54BEDD6B1E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2E682-355C-42AC-B42F-1F8436E1A09C}" type="datetime1">
              <a:rPr lang="en-US">
                <a:solidFill>
                  <a:prstClr val="white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24E02-C196-44C6-AED1-F27FFC4FD42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044D-C863-47BD-B2C1-E52BDF551270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8A4C-7293-4BE3-9CA3-08379EECB9F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33205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1F3A3A-B57C-4BA2-82A7-3E6C8E60C159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ECD423-94BC-4E87-B527-0F660BDB8F5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3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00DEE7-1E84-4B31-A461-4535CFB3A00A}" type="datetime1">
              <a:rPr lang="en-US">
                <a:solidFill>
                  <a:prstClr val="white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D3A7A9-5A0A-4173-9F6C-FE7FEBACB0A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420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E271F-84B8-4F34-A090-A7B8DC0A3B5F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9DC2-E67F-4523-B716-B3DCE93B786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029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0552D-CD9A-44E1-801F-FAEF357A1881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E8FA61-452D-43E3-BA79-733DE8BD0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8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FC94C-00D8-4355-9909-7F99FFF7FE38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55B2-392D-4E84-A9CE-67FA47F56B6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7725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19094-695C-4B77-B601-0186783478C1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3A4D58-E388-4E6A-9491-0F73D339C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3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3E1C7-F275-4DB2-9F4C-A554BC2652DE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FB113-7AE9-421B-BD78-54BEDD6B1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40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2E682-355C-42AC-B42F-1F8436E1A09C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24E02-C196-44C6-AED1-F27FFC4F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3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044D-C863-47BD-B2C1-E52BDF551270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8A4C-7293-4BE3-9CA3-08379EEC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420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1F3A3A-B57C-4BA2-82A7-3E6C8E60C159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ECD423-94BC-4E87-B527-0F660BDB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68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00DEE7-1E84-4B31-A461-4535CFB3A00A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D3A7A9-5A0A-4173-9F6C-FE7FEBACB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98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297A30-8FFF-4AE0-91F7-5E46F9165769}" type="datetime1">
              <a:rPr lang="en-US"/>
              <a:pPr>
                <a:defRPr/>
              </a:pPr>
              <a:t>4/30/2012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                Good for the environment.   Good for Green Bay &amp; the Fox Cities.  Good for the economy.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0CB6149-E046-4026-8D0B-AF8684CE5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1" r:id="rId1"/>
    <p:sldLayoutId id="2147485242" r:id="rId2"/>
    <p:sldLayoutId id="2147485243" r:id="rId3"/>
    <p:sldLayoutId id="2147485244" r:id="rId4"/>
    <p:sldLayoutId id="2147485245" r:id="rId5"/>
    <p:sldLayoutId id="2147485246" r:id="rId6"/>
    <p:sldLayoutId id="2147485247" r:id="rId7"/>
    <p:sldLayoutId id="2147485248" r:id="rId8"/>
    <p:sldLayoutId id="2147485249" r:id="rId9"/>
    <p:sldLayoutId id="2147485250" r:id="rId10"/>
    <p:sldLayoutId id="2147485251" r:id="rId11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390" tIns="45695" rIns="91390" bIns="456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2"/>
          </a:xfrm>
          <a:prstGeom prst="rect">
            <a:avLst/>
          </a:prstGeom>
        </p:spPr>
        <p:txBody>
          <a:bodyPr vert="horz" lIns="91390" tIns="45695" rIns="91390" bIns="456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9" fontAlgn="auto">
              <a:spcBef>
                <a:spcPts val="0"/>
              </a:spcBef>
              <a:spcAft>
                <a:spcPts val="0"/>
              </a:spcAft>
            </a:pPr>
            <a:fld id="{051E417B-51F1-42CB-A49E-C7C1BD27BE54}" type="datetimeFigureOut">
              <a:rPr lang="en-US" smtClean="0">
                <a:solidFill>
                  <a:srgbClr val="3F3F3F">
                    <a:tint val="75000"/>
                  </a:srgbClr>
                </a:solidFill>
                <a:latin typeface="Arial"/>
              </a:rPr>
              <a:pPr defTabSz="913899" fontAlgn="auto">
                <a:spcBef>
                  <a:spcPts val="0"/>
                </a:spcBef>
                <a:spcAft>
                  <a:spcPts val="0"/>
                </a:spcAft>
              </a:pPr>
              <a:t>4/30/2012</a:t>
            </a:fld>
            <a:endParaRPr lang="en-US">
              <a:solidFill>
                <a:srgbClr val="3F3F3F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6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3F3F3F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6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99" fontAlgn="auto">
              <a:spcBef>
                <a:spcPts val="0"/>
              </a:spcBef>
              <a:spcAft>
                <a:spcPts val="0"/>
              </a:spcAft>
            </a:pPr>
            <a:fld id="{08348A1E-2E11-4900-97A2-9F9A1B57EFCF}" type="slidenum">
              <a:rPr lang="en-US" smtClean="0">
                <a:solidFill>
                  <a:srgbClr val="3F3F3F">
                    <a:tint val="75000"/>
                  </a:srgbClr>
                </a:solidFill>
                <a:latin typeface="Arial"/>
              </a:rPr>
              <a:pPr defTabSz="9138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6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</p:sldLayoutIdLst>
  <p:timing>
    <p:tnLst>
      <p:par>
        <p:cTn id="1" dur="indefinite" restart="never" nodeType="tmRoot"/>
      </p:par>
    </p:tnLst>
  </p:timing>
  <p:txStyles>
    <p:titleStyle>
      <a:lvl1pPr algn="ctr" defTabSz="913899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1" indent="-342711" algn="l" defTabSz="9138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42" indent="-285594" algn="l" defTabSz="91389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72" indent="-228476" algn="l" defTabSz="91389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21" indent="-228476" algn="l" defTabSz="91389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71" indent="-228476" algn="l" defTabSz="91389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20" indent="-228476" algn="l" defTabSz="9138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69" indent="-228476" algn="l" defTabSz="9138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19" indent="-228476" algn="l" defTabSz="9138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68" indent="-228476" algn="l" defTabSz="9138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9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9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48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97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46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95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44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93" algn="l" defTabSz="913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297A30-8FFF-4AE0-91F7-5E46F9165769}" type="datetime1">
              <a:rPr lang="en-US">
                <a:solidFill>
                  <a:prstClr val="black"/>
                </a:solidFill>
              </a:rPr>
              <a:pPr>
                <a:defRPr/>
              </a:pPr>
              <a:t>4/30/2012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                Good for the environment.   Good for Green Bay &amp; the Fox Cities.  Good for the economy.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0CB6149-E046-4026-8D0B-AF8684CE5F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7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2" r:id="rId1"/>
    <p:sldLayoutId id="2147485263" r:id="rId2"/>
    <p:sldLayoutId id="2147485264" r:id="rId3"/>
    <p:sldLayoutId id="2147485265" r:id="rId4"/>
    <p:sldLayoutId id="2147485266" r:id="rId5"/>
    <p:sldLayoutId id="2147485267" r:id="rId6"/>
    <p:sldLayoutId id="2147485268" r:id="rId7"/>
    <p:sldLayoutId id="2147485269" r:id="rId8"/>
    <p:sldLayoutId id="2147485270" r:id="rId9"/>
    <p:sldLayoutId id="2147485271" r:id="rId10"/>
    <p:sldLayoutId id="2147485272" r:id="rId11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berken\Desktop\2012%20Presentations\1-9%20Thursday_Scott%20Stein\Fox%20River%20Cleanup%20Edited.wmv" TargetMode="External"/><Relationship Id="rId6" Type="http://schemas.openxmlformats.org/officeDocument/2006/relationships/hyperlink" Target="1-9B%20Fox%20River%20Cleanup%20Edited.wmv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gberken\Desktop\2012%20Presentations\1-9C%20Dredge%20Video.avi" TargetMode="External"/><Relationship Id="rId1" Type="http://schemas.microsoft.com/office/2007/relationships/media" Target="file:///C:\Users\gberken\Desktop\2012%20Presentations\1-9C%20Dredge%20Video.avi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rivercleanup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mailto:info@foxrivercleanup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gberken\Desktop\2012%20Presentations\1-9%20Thursday_Scott%20Stein\FR%20Revised%20Safety%20Video.wmv" TargetMode="External"/><Relationship Id="rId6" Type="http://schemas.openxmlformats.org/officeDocument/2006/relationships/hyperlink" Target="1-9D%20FR%20Revised%20Safety%20Video.wmv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Fox River Cleanup Overview 2012</a:t>
            </a:r>
            <a:endParaRPr lang="en-US" dirty="0"/>
          </a:p>
        </p:txBody>
      </p:sp>
      <p:pic>
        <p:nvPicPr>
          <p:cNvPr id="5" name="Content Placeholder 4" descr="OU4 Photos 04-13-11 034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7635" y="1028701"/>
            <a:ext cx="5614439" cy="4480647"/>
          </a:xfrm>
        </p:spPr>
      </p:pic>
    </p:spTree>
    <p:extLst>
      <p:ext uri="{BB962C8B-B14F-4D97-AF65-F5344CB8AC3E}">
        <p14:creationId xmlns:p14="http://schemas.microsoft.com/office/powerpoint/2010/main" val="21849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248400"/>
            <a:ext cx="64770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        </a:t>
            </a:r>
          </a:p>
        </p:txBody>
      </p:sp>
      <p:pic>
        <p:nvPicPr>
          <p:cNvPr id="16388" name="Picture 6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457200"/>
            <a:ext cx="5105400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  <p:pic>
        <p:nvPicPr>
          <p:cNvPr id="9" name="Fox River Cleanup Edite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600325"/>
            <a:ext cx="3048000" cy="2286000"/>
          </a:xfrm>
        </p:spPr>
      </p:pic>
      <p:pic>
        <p:nvPicPr>
          <p:cNvPr id="16391" name="Picture 7" descr="Press 1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" r="25000" b="14624"/>
          <a:stretch>
            <a:fillRect/>
          </a:stretch>
        </p:blipFill>
        <p:spPr bwMode="auto">
          <a:xfrm>
            <a:off x="2209800" y="2286000"/>
            <a:ext cx="4495800" cy="2743200"/>
          </a:xfrm>
          <a:prstGeom prst="rect">
            <a:avLst/>
          </a:prstGeom>
          <a:noFill/>
          <a:ln w="12700" algn="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6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Tetra Tech is the prime contractor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Subcontractors – </a:t>
            </a:r>
          </a:p>
          <a:p>
            <a:pPr lvl="1" eaLnBrk="1" hangingPunct="1">
              <a:buClr>
                <a:schemeClr val="accent4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2700" dirty="0" smtClean="0"/>
              <a:t>J.F. Brennan</a:t>
            </a:r>
          </a:p>
          <a:p>
            <a:pPr lvl="1" eaLnBrk="1" hangingPunct="1">
              <a:buClr>
                <a:schemeClr val="accent4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2700" dirty="0" err="1" smtClean="0"/>
              <a:t>Boskalis</a:t>
            </a:r>
            <a:r>
              <a:rPr lang="en-US" sz="2700" dirty="0" smtClean="0"/>
              <a:t>-Dolman/Stuyvesant Projects Realization</a:t>
            </a:r>
          </a:p>
          <a:p>
            <a:pPr lvl="1" eaLnBrk="1" hangingPunct="1">
              <a:buClr>
                <a:schemeClr val="accent4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sz="2700" dirty="0" smtClean="0"/>
              <a:t>Gene Frederickson Trucking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66294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17413" name="Picture 6" descr="FRCG logo - high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457200"/>
            <a:ext cx="5105400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Project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1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All work completed in OU3 – the area south of the De </a:t>
            </a:r>
            <a:r>
              <a:rPr lang="en-US" dirty="0" err="1" smtClean="0"/>
              <a:t>Pere</a:t>
            </a:r>
            <a:r>
              <a:rPr lang="en-US" dirty="0" smtClean="0"/>
              <a:t> Bridge</a:t>
            </a:r>
          </a:p>
          <a:p>
            <a:pPr eaLnBrk="1" hangingPunct="1">
              <a:buClr>
                <a:schemeClr val="accent4"/>
              </a:buClr>
              <a:buFont typeface="Wingdings 3" pitchFamily="18" charset="2"/>
              <a:buNone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More than 1.5 million cubic yards of sediment dredged and processed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Nearly 820,000 tons of processed sediment hauled to the landfill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6400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18437" name="Picture 6" descr="FRCG logo - high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7200"/>
            <a:ext cx="5638800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The First Three Years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More than 34,500 truckloads to the Hickory Meadows Landfill in Calumet County</a:t>
            </a:r>
          </a:p>
          <a:p>
            <a:pPr eaLnBrk="1" hangingPunct="1">
              <a:buClr>
                <a:schemeClr val="accent4"/>
              </a:buClr>
              <a:buFont typeface="Wingdings 3" pitchFamily="18" charset="2"/>
              <a:buNone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Approximately 170 acres of river bottom capped or covered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1.9 billion gallons of water removed, treated and returned to the river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Nearly 120,000 tons of sand produced        for beneficial reuse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248400"/>
            <a:ext cx="6400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19461" name="Picture 6" descr="FRCG logo - high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7200"/>
            <a:ext cx="5638800" cy="723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rPr>
              <a:t>The First Three Years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408738"/>
            <a:ext cx="70104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20484" name="Picture 10" descr="Construction 3-4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30066" r="17676"/>
          <a:stretch>
            <a:fillRect/>
          </a:stretch>
        </p:blipFill>
        <p:spPr bwMode="auto">
          <a:xfrm>
            <a:off x="457200" y="1828800"/>
            <a:ext cx="4660900" cy="3352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457200"/>
            <a:ext cx="7742238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Green Bay Processing Facility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2028825"/>
            <a:ext cx="3429000" cy="300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>
              <a:buClr>
                <a:schemeClr val="accent4"/>
              </a:buClr>
              <a:buSzPct val="68000"/>
              <a:buFont typeface="Wingdings" pitchFamily="2" charset="2"/>
              <a:buChar char="§"/>
              <a:defRPr/>
            </a:pPr>
            <a:r>
              <a:rPr lang="en-US" sz="2700" dirty="0">
                <a:latin typeface="+mn-lt"/>
              </a:rPr>
              <a:t>1611 State St., Green Bay</a:t>
            </a:r>
          </a:p>
          <a:p>
            <a:pPr marL="365125" indent="-255588">
              <a:buClr>
                <a:schemeClr val="accent4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>
              <a:latin typeface="+mn-lt"/>
            </a:endParaRPr>
          </a:p>
          <a:p>
            <a:pPr marL="365125" indent="-255588">
              <a:buClr>
                <a:schemeClr val="accent4"/>
              </a:buClr>
              <a:buSzPct val="68000"/>
              <a:buFont typeface="Wingdings" pitchFamily="2" charset="2"/>
              <a:buChar char="§"/>
              <a:defRPr/>
            </a:pPr>
            <a:r>
              <a:rPr lang="en-US" sz="2700" dirty="0">
                <a:latin typeface="+mn-lt"/>
              </a:rPr>
              <a:t>250,000 square feet</a:t>
            </a:r>
          </a:p>
          <a:p>
            <a:pPr marL="365125" indent="-255588">
              <a:buClr>
                <a:schemeClr val="accent4"/>
              </a:buClr>
              <a:buSzPct val="68000"/>
              <a:buFont typeface="Wingdings 3" pitchFamily="18" charset="2"/>
              <a:buChar char=""/>
              <a:defRPr/>
            </a:pPr>
            <a:endParaRPr lang="en-US" sz="2700" dirty="0">
              <a:latin typeface="+mn-lt"/>
            </a:endParaRPr>
          </a:p>
          <a:p>
            <a:pPr marL="365125" indent="-255588">
              <a:buClr>
                <a:schemeClr val="accent4"/>
              </a:buClr>
              <a:buSzPct val="68000"/>
              <a:buFont typeface="Wingdings" pitchFamily="2" charset="2"/>
              <a:buChar char="§"/>
              <a:defRPr/>
            </a:pPr>
            <a:r>
              <a:rPr lang="en-US" sz="2700" dirty="0">
                <a:latin typeface="+mn-lt"/>
              </a:rPr>
              <a:t>Operates 24/5</a:t>
            </a:r>
          </a:p>
        </p:txBody>
      </p:sp>
      <p:pic>
        <p:nvPicPr>
          <p:cNvPr id="20487" name="Picture 6" descr="FRCG logo - high 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33400" y="1219200"/>
            <a:ext cx="6934200" cy="5105400"/>
          </a:xfrm>
          <a:ln>
            <a:prstDash val="solid"/>
          </a:ln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Sediment processing                            equipment, including                                     eight of the world’s                                        largest membrane                                            filter presses</a:t>
            </a: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 3" pitchFamily="18" charset="2"/>
              <a:buNone/>
              <a:defRPr/>
            </a:pPr>
            <a:endParaRPr lang="en-US" sz="4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Water treatment </a:t>
            </a: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4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Filter cake storage                                            and truck loading area</a:t>
            </a: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4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Offices</a:t>
            </a:r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8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400" dirty="0" smtClean="0"/>
          </a:p>
          <a:p>
            <a:pPr eaLnBrk="1" hangingPunct="1">
              <a:spcBef>
                <a:spcPct val="0"/>
              </a:spcBef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Staging area for capping and covering operations downstream from the            De </a:t>
            </a:r>
            <a:r>
              <a:rPr lang="en-US" dirty="0" err="1" smtClean="0"/>
              <a:t>Pere</a:t>
            </a:r>
            <a:r>
              <a:rPr lang="en-US" dirty="0" smtClean="0"/>
              <a:t> Dam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6408738"/>
            <a:ext cx="68580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21509" name="Picture 15" descr="Press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6"/>
          <a:stretch>
            <a:fillRect/>
          </a:stretch>
        </p:blipFill>
        <p:spPr bwMode="auto">
          <a:xfrm>
            <a:off x="4495800" y="1600200"/>
            <a:ext cx="4343400" cy="323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457200"/>
            <a:ext cx="7567613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Green Bay Processing Facility</a:t>
            </a:r>
          </a:p>
        </p:txBody>
      </p:sp>
      <p:pic>
        <p:nvPicPr>
          <p:cNvPr id="21511" name="Picture 6" descr="FRCG logo - high 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ress 1.JPG"/>
          <p:cNvPicPr>
            <a:picLocks noChangeAspect="1"/>
          </p:cNvPicPr>
          <p:nvPr/>
        </p:nvPicPr>
        <p:blipFill>
          <a:blip r:embed="rId5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Footer Placeholder 3"/>
          <p:cNvSpPr txBox="1">
            <a:spLocks noGrp="1"/>
          </p:cNvSpPr>
          <p:nvPr/>
        </p:nvSpPr>
        <p:spPr bwMode="auto">
          <a:xfrm>
            <a:off x="1981200" y="6248400"/>
            <a:ext cx="678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000">
                <a:latin typeface="Lucida Sans Unicode" pitchFamily="34" charset="0"/>
              </a:rPr>
              <a:t>                </a:t>
            </a:r>
          </a:p>
        </p:txBody>
      </p:sp>
      <p:pic>
        <p:nvPicPr>
          <p:cNvPr id="6" name="Dredge Video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295400"/>
            <a:ext cx="6858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57200"/>
            <a:ext cx="2555875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Dredging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Content Placeholder 1"/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382000" cy="41148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Trucks transport the processed sediment to the Hickory Meadows Landfill in Calumet County weekdays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All trucking must comply with local, state and federal rules and regulations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Trucking operations are monitored by project personnel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3556" name="Picture 6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57200"/>
            <a:ext cx="3975100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Transportation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Content Placeholder 1"/>
          <p:cNvSpPr>
            <a:spLocks noGrp="1"/>
          </p:cNvSpPr>
          <p:nvPr>
            <p:ph idx="4294967295"/>
          </p:nvPr>
        </p:nvSpPr>
        <p:spPr>
          <a:xfrm>
            <a:off x="4495800" y="1524000"/>
            <a:ext cx="4343400" cy="22098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2000" b="1" dirty="0" smtClean="0"/>
              <a:t>The secondary route is:</a:t>
            </a:r>
          </a:p>
          <a:p>
            <a:pPr marL="742950" lvl="1" indent="-285750" eaLnBrk="1" hangingPunct="1">
              <a:buClr>
                <a:schemeClr val="accent4"/>
              </a:buClr>
              <a:defRPr/>
            </a:pPr>
            <a:r>
              <a:rPr lang="en-US" sz="1600" dirty="0" smtClean="0"/>
              <a:t>Ashland Ave. (Hwy. 32) to Hwy. 41</a:t>
            </a:r>
          </a:p>
          <a:p>
            <a:pPr marL="742950" lvl="1" indent="-285750" eaLnBrk="1" hangingPunct="1">
              <a:buClr>
                <a:schemeClr val="accent4"/>
              </a:buClr>
              <a:defRPr/>
            </a:pPr>
            <a:r>
              <a:rPr lang="en-US" sz="1600" dirty="0" smtClean="0"/>
              <a:t>Hwy. 41to County U</a:t>
            </a:r>
          </a:p>
          <a:p>
            <a:pPr marL="742950" lvl="1" indent="-285750" eaLnBrk="1" hangingPunct="1">
              <a:buClr>
                <a:schemeClr val="accent4"/>
              </a:buClr>
              <a:defRPr/>
            </a:pPr>
            <a:r>
              <a:rPr lang="en-US" sz="1600" dirty="0" smtClean="0"/>
              <a:t>County U to Hwy. 96</a:t>
            </a:r>
          </a:p>
          <a:p>
            <a:pPr marL="742950" lvl="1" indent="-285750" eaLnBrk="1" hangingPunct="1">
              <a:buClr>
                <a:schemeClr val="accent4"/>
              </a:buClr>
              <a:defRPr/>
            </a:pPr>
            <a:r>
              <a:rPr lang="en-US" sz="1600" dirty="0" smtClean="0"/>
              <a:t>Hwy. 96 to Hwy. 57</a:t>
            </a:r>
          </a:p>
          <a:p>
            <a:pPr marL="742950" lvl="1" indent="-285750" eaLnBrk="1" hangingPunct="1">
              <a:buClr>
                <a:schemeClr val="accent4"/>
              </a:buClr>
              <a:defRPr/>
            </a:pPr>
            <a:r>
              <a:rPr lang="en-US" sz="1600" dirty="0" smtClean="0"/>
              <a:t>Hwy. 57 to Schneider Road</a:t>
            </a:r>
          </a:p>
          <a:p>
            <a:pPr marL="742950" lvl="1" indent="-285750" eaLnBrk="1" hangingPunct="1">
              <a:buClr>
                <a:schemeClr val="accent4"/>
              </a:buClr>
              <a:defRPr/>
            </a:pPr>
            <a:r>
              <a:rPr lang="en-US" sz="1600" dirty="0" smtClean="0"/>
              <a:t>Schneider Road to the landfill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marL="742950" lvl="1" indent="-285750" eaLnBrk="1" hangingPunct="1">
              <a:defRPr/>
            </a:pPr>
            <a:endParaRPr lang="en-US" sz="2000" dirty="0" smtClean="0"/>
          </a:p>
        </p:txBody>
      </p:sp>
      <p:sp>
        <p:nvSpPr>
          <p:cNvPr id="24580" name="Footer Placeholder 3"/>
          <p:cNvSpPr txBox="1">
            <a:spLocks noGrp="1"/>
          </p:cNvSpPr>
          <p:nvPr/>
        </p:nvSpPr>
        <p:spPr bwMode="auto">
          <a:xfrm>
            <a:off x="2133600" y="6324600"/>
            <a:ext cx="6629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000">
                <a:latin typeface="Lucida Sans Unicode" pitchFamily="34" charset="0"/>
              </a:rPr>
              <a:t>                </a:t>
            </a:r>
          </a:p>
        </p:txBody>
      </p:sp>
      <p:pic>
        <p:nvPicPr>
          <p:cNvPr id="24581" name="Picture 6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886200"/>
            <a:ext cx="8458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chemeClr val="accent4"/>
              </a:buClr>
              <a:buSzPct val="68000"/>
              <a:buFont typeface="Wingdings" pitchFamily="2" charset="2"/>
              <a:buChar char="§"/>
              <a:defRPr/>
            </a:pPr>
            <a:r>
              <a:rPr lang="en-US" sz="2700" dirty="0">
                <a:latin typeface="+mn-lt"/>
              </a:rPr>
              <a:t>There are about 100-120 truckloads to the      landfill each day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1509713"/>
            <a:ext cx="4572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55588">
              <a:spcBef>
                <a:spcPts val="400"/>
              </a:spcBef>
              <a:buClr>
                <a:schemeClr val="accent4"/>
              </a:buClr>
              <a:buSzPct val="68000"/>
              <a:buFont typeface="Wingdings" pitchFamily="2" charset="2"/>
              <a:buChar char="§"/>
              <a:defRPr/>
            </a:pPr>
            <a:r>
              <a:rPr lang="en-US" sz="2000" b="1" dirty="0">
                <a:latin typeface="+mn-lt"/>
              </a:rPr>
              <a:t>The primary route is:</a:t>
            </a:r>
          </a:p>
          <a:p>
            <a:pPr marL="742950" lvl="1" indent="-285750">
              <a:spcBef>
                <a:spcPts val="325"/>
              </a:spcBef>
              <a:buClr>
                <a:schemeClr val="accent4"/>
              </a:buClr>
              <a:buFont typeface="Verdana" pitchFamily="34" charset="0"/>
              <a:buChar char="◦"/>
              <a:defRPr/>
            </a:pPr>
            <a:r>
              <a:rPr lang="en-US" dirty="0">
                <a:latin typeface="+mn-lt"/>
              </a:rPr>
              <a:t>Ashland Ave. (Hwy. 32) to Hwy. 172</a:t>
            </a:r>
          </a:p>
          <a:p>
            <a:pPr marL="742950" lvl="1" indent="-285750">
              <a:spcBef>
                <a:spcPts val="325"/>
              </a:spcBef>
              <a:buClr>
                <a:schemeClr val="accent4"/>
              </a:buClr>
              <a:buFont typeface="Verdana" pitchFamily="34" charset="0"/>
              <a:buChar char="◦"/>
              <a:defRPr/>
            </a:pPr>
            <a:r>
              <a:rPr lang="en-US" dirty="0">
                <a:latin typeface="+mn-lt"/>
              </a:rPr>
              <a:t>Hwy. 172 to Hwy. 57</a:t>
            </a:r>
          </a:p>
          <a:p>
            <a:pPr marL="742950" lvl="1" indent="-285750">
              <a:spcBef>
                <a:spcPts val="325"/>
              </a:spcBef>
              <a:buClr>
                <a:schemeClr val="accent4"/>
              </a:buClr>
              <a:buFont typeface="Verdana" pitchFamily="34" charset="0"/>
              <a:buChar char="◦"/>
              <a:defRPr/>
            </a:pPr>
            <a:r>
              <a:rPr lang="en-US" dirty="0">
                <a:latin typeface="+mn-lt"/>
              </a:rPr>
              <a:t>Hwy. 57 to Schneider Road</a:t>
            </a:r>
          </a:p>
          <a:p>
            <a:pPr marL="742950" lvl="1" indent="-285750">
              <a:spcBef>
                <a:spcPts val="325"/>
              </a:spcBef>
              <a:buClr>
                <a:schemeClr val="accent4"/>
              </a:buClr>
              <a:buFont typeface="Verdana" pitchFamily="34" charset="0"/>
              <a:buChar char="◦"/>
              <a:defRPr/>
            </a:pPr>
            <a:r>
              <a:rPr lang="en-US" dirty="0">
                <a:latin typeface="+mn-lt"/>
              </a:rPr>
              <a:t>Schneider Road to the landfill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57200"/>
            <a:ext cx="3975100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Transportation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Between Hwy 57 and the Fox River near the De </a:t>
            </a:r>
            <a:r>
              <a:rPr lang="en-US" dirty="0" err="1" smtClean="0"/>
              <a:t>Pere</a:t>
            </a:r>
            <a:r>
              <a:rPr lang="en-US" dirty="0" smtClean="0"/>
              <a:t> – Rockland border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1800" dirty="0" smtClean="0"/>
          </a:p>
          <a:p>
            <a:pPr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Was used first three years to stage capping and covering materials and equipment </a:t>
            </a:r>
          </a:p>
          <a:p>
            <a:pPr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1800" u="sng" dirty="0" smtClean="0"/>
          </a:p>
          <a:p>
            <a:pPr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Was not used for any sediment processing or sediment storage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752600" y="6248400"/>
            <a:ext cx="70104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25605" name="Picture 6" descr="FRCG logo - high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7200" y="457200"/>
            <a:ext cx="8477250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De </a:t>
            </a:r>
            <a:r>
              <a:rPr lang="en-US" sz="4100" b="1" dirty="0" err="1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Pere</a:t>
            </a: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/ Rockland Staging Area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Project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6170" y="914400"/>
            <a:ext cx="8657379" cy="4514850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1439812" algn="l"/>
              </a:tabLst>
            </a:pPr>
            <a:r>
              <a:rPr lang="en-US" sz="2200" dirty="0"/>
              <a:t>Responsible Parties (RPs)</a:t>
            </a:r>
          </a:p>
          <a:p>
            <a:pPr lvl="1">
              <a:spcBef>
                <a:spcPct val="0"/>
              </a:spcBef>
              <a:tabLst>
                <a:tab pos="1439812" algn="l"/>
              </a:tabLst>
            </a:pPr>
            <a:r>
              <a:rPr lang="en-US" sz="2200" dirty="0"/>
              <a:t>NCR				– Arjo Wiggins / Appleton Papers Inc. </a:t>
            </a:r>
          </a:p>
          <a:p>
            <a:pPr lvl="1">
              <a:spcBef>
                <a:spcPct val="0"/>
              </a:spcBef>
              <a:tabLst>
                <a:tab pos="1439812" algn="l"/>
              </a:tabLst>
            </a:pPr>
            <a:r>
              <a:rPr lang="en-US" sz="2200" dirty="0"/>
              <a:t>PH Glatfelter		– US Mills / Sonoco Corp.</a:t>
            </a:r>
          </a:p>
          <a:p>
            <a:pPr lvl="1">
              <a:spcBef>
                <a:spcPct val="0"/>
              </a:spcBef>
              <a:tabLst>
                <a:tab pos="1439812" algn="l"/>
              </a:tabLst>
            </a:pPr>
            <a:r>
              <a:rPr lang="en-US" sz="2200" dirty="0"/>
              <a:t>WTM1				- CBC Coatings / Riverside Paper</a:t>
            </a:r>
          </a:p>
          <a:p>
            <a:pPr lvl="1">
              <a:spcBef>
                <a:spcPct val="0"/>
              </a:spcBef>
              <a:tabLst>
                <a:tab pos="1439812" algn="l"/>
              </a:tabLst>
            </a:pPr>
            <a:r>
              <a:rPr lang="en-US" sz="2200" dirty="0"/>
              <a:t>Georgia Pacific	</a:t>
            </a:r>
          </a:p>
          <a:p>
            <a:pPr lvl="1">
              <a:spcBef>
                <a:spcPct val="0"/>
              </a:spcBef>
              <a:tabLst>
                <a:tab pos="1439812" algn="l"/>
              </a:tabLst>
            </a:pPr>
            <a:endParaRPr lang="en-US" sz="2200" dirty="0"/>
          </a:p>
          <a:p>
            <a:pPr lvl="1"/>
            <a:r>
              <a:rPr lang="en-US" sz="2200" dirty="0"/>
              <a:t>Contractor: Tetra Tech</a:t>
            </a:r>
          </a:p>
          <a:p>
            <a:pPr lvl="2"/>
            <a:r>
              <a:rPr lang="en-US" sz="2100" dirty="0"/>
              <a:t>Dredging: J. F. Brennan</a:t>
            </a:r>
          </a:p>
          <a:p>
            <a:pPr lvl="2"/>
            <a:r>
              <a:rPr lang="en-US" sz="2100" dirty="0"/>
              <a:t>Processing:  </a:t>
            </a:r>
            <a:r>
              <a:rPr lang="en-US" sz="2100" dirty="0" err="1"/>
              <a:t>Boskalis</a:t>
            </a:r>
            <a:r>
              <a:rPr lang="en-US" sz="2100" dirty="0"/>
              <a:t> – Dolman / SPRI</a:t>
            </a:r>
          </a:p>
          <a:p>
            <a:pPr lvl="2"/>
            <a:r>
              <a:rPr lang="en-US" sz="2100" dirty="0"/>
              <a:t>QA: Foth Environmental, PACE Labs</a:t>
            </a:r>
          </a:p>
          <a:p>
            <a:pPr lvl="2"/>
            <a:endParaRPr lang="en-US" sz="2100" dirty="0"/>
          </a:p>
          <a:p>
            <a:pPr lvl="1"/>
            <a:r>
              <a:rPr lang="en-US" sz="2200" dirty="0"/>
              <a:t>Agency Oversight (EPA / WDNR)</a:t>
            </a:r>
          </a:p>
          <a:p>
            <a:pPr lvl="2"/>
            <a:r>
              <a:rPr lang="en-US" sz="2100" dirty="0"/>
              <a:t>The Boldt Company, NRT, </a:t>
            </a:r>
            <a:r>
              <a:rPr lang="en-US" sz="2100" dirty="0" err="1"/>
              <a:t>Aether</a:t>
            </a:r>
            <a:r>
              <a:rPr lang="en-US" sz="2100" dirty="0"/>
              <a:t>, Kern Statistical, Palermo, Hill</a:t>
            </a:r>
          </a:p>
          <a:p>
            <a:pPr lvl="2"/>
            <a:endParaRPr lang="en-US" sz="21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923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G:\Photos\Fox River Cleanup Group\Operations photos\Sand Sprea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FRCG logo - high 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57200"/>
            <a:ext cx="6594475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Capping / Sand Covering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9" descr="16 inch gravel armored cap 5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5"/>
          <a:stretch>
            <a:fillRect/>
          </a:stretch>
        </p:blipFill>
        <p:spPr bwMode="auto">
          <a:xfrm>
            <a:off x="1519238" y="1752600"/>
            <a:ext cx="54911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FRCG logo - high 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57200"/>
            <a:ext cx="6594475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Capping / Sand Covering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5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U.S. Environmental Protection Agency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Wisconsin Department of Natural Resources 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Agency Oversight Team (A/OT) has on-site office 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Long Term Monitoring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248400"/>
            <a:ext cx="6781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28677" name="Picture 6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7200"/>
            <a:ext cx="2646363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Oversight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79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Safety is a top priority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Formal health and safety plans are in place</a:t>
            </a:r>
          </a:p>
          <a:p>
            <a:pPr lvl="1" eaLnBrk="1" hangingPunct="1">
              <a:buClr>
                <a:schemeClr val="accent4"/>
              </a:buClr>
              <a:buSzPct val="50000"/>
              <a:buFont typeface="Courier New" pitchFamily="49" charset="0"/>
              <a:buChar char="o"/>
              <a:defRPr/>
            </a:pPr>
            <a:r>
              <a:rPr lang="en-US" dirty="0" smtClean="0"/>
              <a:t>On the river, at the processing facility, at the staging area, on the road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Numerous monitoring programs in place</a:t>
            </a:r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The project has reached 965,000 work hours without a lost time incident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248400"/>
            <a:ext cx="6781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29701" name="Picture 6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7200"/>
            <a:ext cx="4065588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Health &amp; Safety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248400"/>
            <a:ext cx="6781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304800" y="3505200"/>
            <a:ext cx="18288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Large rectangular signs mark the pipeline.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u="sng"/>
              <a:t>DO NOT CROSS!</a:t>
            </a:r>
          </a:p>
        </p:txBody>
      </p:sp>
      <p:pic>
        <p:nvPicPr>
          <p:cNvPr id="30725" name="Picture 7" descr="Channel mar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1" r="19693" b="1250"/>
          <a:stretch>
            <a:fillRect/>
          </a:stretch>
        </p:blipFill>
        <p:spPr bwMode="auto">
          <a:xfrm>
            <a:off x="2860675" y="1524000"/>
            <a:ext cx="796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 descr="Pipe deliniator 1 - high 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8180" r="3798" b="15334"/>
          <a:stretch>
            <a:fillRect/>
          </a:stretch>
        </p:blipFill>
        <p:spPr bwMode="auto">
          <a:xfrm>
            <a:off x="4648200" y="2379663"/>
            <a:ext cx="17526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 descr="Safe crossing buoys - high 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4167" r="15036" b="8333"/>
          <a:stretch>
            <a:fillRect/>
          </a:stretch>
        </p:blipFill>
        <p:spPr bwMode="auto">
          <a:xfrm>
            <a:off x="7239000" y="1828800"/>
            <a:ext cx="977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2362200" y="3505200"/>
            <a:ext cx="18288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Lighted orange &amp; white buoys alert watercraft to the pipeline area.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u="sng"/>
              <a:t>STAY CLEAR!</a:t>
            </a:r>
          </a:p>
        </p:txBody>
      </p:sp>
      <p:sp>
        <p:nvSpPr>
          <p:cNvPr id="30729" name="Rectangle 16"/>
          <p:cNvSpPr>
            <a:spLocks noChangeArrowheads="1"/>
          </p:cNvSpPr>
          <p:nvPr/>
        </p:nvSpPr>
        <p:spPr bwMode="auto">
          <a:xfrm>
            <a:off x="4419600" y="3475038"/>
            <a:ext cx="20574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Orange pipe delineators mark where the pipeline is submerged.</a:t>
            </a:r>
          </a:p>
          <a:p>
            <a:pPr algn="ctr">
              <a:spcBef>
                <a:spcPct val="50000"/>
              </a:spcBef>
            </a:pPr>
            <a:endParaRPr lang="en-US" sz="700" b="1"/>
          </a:p>
          <a:p>
            <a:pPr algn="ctr">
              <a:spcBef>
                <a:spcPct val="50000"/>
              </a:spcBef>
            </a:pPr>
            <a:r>
              <a:rPr lang="en-US" sz="2000" b="1" u="sng"/>
              <a:t>PROCEED WITH CAUTION!</a:t>
            </a:r>
          </a:p>
        </p:txBody>
      </p:sp>
      <p:sp>
        <p:nvSpPr>
          <p:cNvPr id="30730" name="Rectangle 17"/>
          <p:cNvSpPr>
            <a:spLocks noChangeArrowheads="1"/>
          </p:cNvSpPr>
          <p:nvPr/>
        </p:nvSpPr>
        <p:spPr bwMode="auto">
          <a:xfrm>
            <a:off x="6858000" y="3505200"/>
            <a:ext cx="18288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Lighted green and red buoys mark channels for safe crossing.</a:t>
            </a:r>
          </a:p>
          <a:p>
            <a:pPr algn="ctr">
              <a:spcBef>
                <a:spcPct val="50000"/>
              </a:spcBef>
            </a:pPr>
            <a:r>
              <a:rPr lang="en-US" sz="2000" b="1" u="sng"/>
              <a:t>CROSS BETWEEN                            GREEN &amp; RED BUOYS!</a:t>
            </a:r>
          </a:p>
        </p:txBody>
      </p:sp>
      <p:pic>
        <p:nvPicPr>
          <p:cNvPr id="30731" name="Picture 7" descr="250 danger sign - high r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1027" r="4616" b="1894"/>
          <a:stretch>
            <a:fillRect/>
          </a:stretch>
        </p:blipFill>
        <p:spPr bwMode="auto">
          <a:xfrm>
            <a:off x="381000" y="225425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57200" y="457200"/>
            <a:ext cx="4065588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Health &amp; Safety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600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sz="2000" b="1" smtClean="0"/>
              <a:t>To learn more, go to:  </a:t>
            </a:r>
            <a:r>
              <a:rPr lang="en-US" sz="2000" b="1" smtClean="0">
                <a:solidFill>
                  <a:srgbClr val="FF0000"/>
                </a:solidFill>
                <a:hlinkClick r:id="rId3"/>
              </a:rPr>
              <a:t>www.foxrivercleanup.com</a:t>
            </a:r>
            <a:endParaRPr lang="en-US" sz="2000" b="1" smtClean="0">
              <a:solidFill>
                <a:srgbClr val="FF0000"/>
              </a:solidFill>
            </a:endParaRPr>
          </a:p>
          <a:p>
            <a:pPr algn="ctr" eaLnBrk="1" hangingPunct="1">
              <a:buFont typeface="Wingdings 3" pitchFamily="18" charset="2"/>
              <a:buNone/>
            </a:pPr>
            <a:endParaRPr lang="en-US" sz="2000" b="1" smtClean="0"/>
          </a:p>
          <a:p>
            <a:pPr algn="ctr" eaLnBrk="1" hangingPunct="1">
              <a:buFont typeface="Wingdings 3" pitchFamily="18" charset="2"/>
              <a:buNone/>
            </a:pPr>
            <a:endParaRPr lang="en-US" smtClean="0"/>
          </a:p>
          <a:p>
            <a:pPr algn="ctr" eaLnBrk="1" hangingPunct="1">
              <a:buFont typeface="Wingdings 3" pitchFamily="18" charset="2"/>
              <a:buNone/>
            </a:pPr>
            <a:endParaRPr lang="en-US" smtClean="0"/>
          </a:p>
          <a:p>
            <a:pPr algn="ctr" eaLnBrk="1" hangingPunct="1">
              <a:buFont typeface="Wingdings 3" pitchFamily="18" charset="2"/>
              <a:buNone/>
            </a:pPr>
            <a:endParaRPr lang="en-US" smtClean="0"/>
          </a:p>
          <a:p>
            <a:pPr algn="ctr" eaLnBrk="1" hangingPunct="1">
              <a:buFont typeface="Wingdings 3" pitchFamily="18" charset="2"/>
              <a:buNone/>
            </a:pPr>
            <a:endParaRPr lang="en-US" smtClean="0"/>
          </a:p>
          <a:p>
            <a:pPr algn="ctr" eaLnBrk="1" hangingPunct="1">
              <a:buFont typeface="Wingdings 3" pitchFamily="18" charset="2"/>
              <a:buNone/>
            </a:pPr>
            <a:endParaRPr lang="en-US" smtClean="0"/>
          </a:p>
          <a:p>
            <a:pPr algn="ctr"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66294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09600" y="5029200"/>
            <a:ext cx="8001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Lucida Sans Unicode" pitchFamily="34" charset="0"/>
              </a:rPr>
              <a:t>Contact the Fox River Cleanup Group at:</a:t>
            </a:r>
          </a:p>
          <a:p>
            <a:pPr algn="ctr" eaLnBrk="1" hangingPunct="1"/>
            <a:r>
              <a:rPr lang="en-US" sz="2000" b="1">
                <a:latin typeface="Lucida Sans Unicode" pitchFamily="34" charset="0"/>
              </a:rPr>
              <a:t>877-FOX-RIVR (877-369-7487) </a:t>
            </a:r>
          </a:p>
          <a:p>
            <a:pPr algn="ctr" eaLnBrk="1" hangingPunct="1"/>
            <a:r>
              <a:rPr lang="en-US" sz="2000" b="1">
                <a:latin typeface="Lucida Sans Unicode" pitchFamily="34" charset="0"/>
              </a:rPr>
              <a:t>or </a:t>
            </a:r>
            <a:r>
              <a:rPr lang="en-US" sz="2000" b="1">
                <a:latin typeface="Lucida Sans Unicode" pitchFamily="34" charset="0"/>
                <a:hlinkClick r:id="rId4"/>
              </a:rPr>
              <a:t>i</a:t>
            </a:r>
            <a:r>
              <a:rPr lang="en-US" sz="2000" b="1">
                <a:solidFill>
                  <a:srgbClr val="FF0000"/>
                </a:solidFill>
                <a:latin typeface="Lucida Sans Unicode" pitchFamily="34" charset="0"/>
                <a:hlinkClick r:id="rId4"/>
              </a:rPr>
              <a:t>nfo@foxrivercleanup.com</a:t>
            </a:r>
            <a:r>
              <a:rPr lang="en-US" sz="2000" b="1">
                <a:solidFill>
                  <a:srgbClr val="FF0000"/>
                </a:solidFill>
                <a:latin typeface="Lucida Sans Unicode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en-US" sz="2000" b="1">
              <a:latin typeface="Lucida Sans Unicode" pitchFamily="34" charset="0"/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24025"/>
            <a:ext cx="55626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457200"/>
            <a:ext cx="6713538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Fox River Cleanup Project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Press 1.JPG"/>
          <p:cNvPicPr>
            <a:picLocks noChangeAspect="1"/>
          </p:cNvPicPr>
          <p:nvPr/>
        </p:nvPicPr>
        <p:blipFill>
          <a:blip r:embed="rId4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66294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5" name="FR Revised Safety 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1752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 descr="FRCG logo - high res.jp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2" y="707344"/>
            <a:ext cx="3673475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66294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                </a:t>
            </a:r>
          </a:p>
        </p:txBody>
      </p:sp>
      <p:pic>
        <p:nvPicPr>
          <p:cNvPr id="33796" name="Picture 3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685800"/>
            <a:ext cx="270351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0" y="46482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i="1" dirty="0">
                <a:solidFill>
                  <a:schemeClr val="accent4"/>
                </a:solidFill>
              </a:rPr>
              <a:t>Questions?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414743" y="1257300"/>
            <a:ext cx="8443088" cy="4743450"/>
          </a:xfrm>
          <a:prstGeom prst="rect">
            <a:avLst/>
          </a:prstGeom>
        </p:spPr>
        <p:txBody>
          <a:bodyPr lIns="82040" tIns="41020" rIns="82040" bIns="41020">
            <a:normAutofit/>
          </a:bodyPr>
          <a:lstStyle/>
          <a:p>
            <a:pPr marL="215911" indent="-215911">
              <a:buClr>
                <a:srgbClr val="91A79D"/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srgbClr val="4B4B4B"/>
                </a:solidFill>
                <a:latin typeface="+mj-lt"/>
              </a:rPr>
              <a:t>OU1 </a:t>
            </a:r>
          </a:p>
          <a:p>
            <a:pPr lvl="1"/>
            <a:r>
              <a:rPr lang="en-US" sz="2000" dirty="0"/>
              <a:t>RA completed in 2009</a:t>
            </a:r>
          </a:p>
          <a:p>
            <a:pPr lvl="1"/>
            <a:r>
              <a:rPr lang="en-US" sz="2000" dirty="0"/>
              <a:t>Dredged 372,500 yards, capped 112 acres, covered 103 acres</a:t>
            </a:r>
          </a:p>
          <a:p>
            <a:pPr lvl="1"/>
            <a:r>
              <a:rPr lang="en-US" sz="2000" dirty="0"/>
              <a:t>addressed 5% of total river PCB mass (2,500 </a:t>
            </a:r>
            <a:r>
              <a:rPr lang="en-US" sz="2000" dirty="0" err="1"/>
              <a:t>lbs</a:t>
            </a:r>
            <a:r>
              <a:rPr lang="en-US" sz="2000" dirty="0"/>
              <a:t>)(73% removed)</a:t>
            </a:r>
          </a:p>
          <a:p>
            <a:pPr lvl="1"/>
            <a:r>
              <a:rPr lang="en-US" sz="2000" dirty="0"/>
              <a:t>Fish tissue tests resulted in reduction of consumption advisories</a:t>
            </a:r>
          </a:p>
          <a:p>
            <a:pPr lvl="1"/>
            <a:r>
              <a:rPr lang="en-US" sz="2000" dirty="0"/>
              <a:t>Successful habitat restoration of processing site completed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72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414743" y="1314450"/>
            <a:ext cx="8443088" cy="4743450"/>
          </a:xfrm>
          <a:prstGeom prst="rect">
            <a:avLst/>
          </a:prstGeom>
        </p:spPr>
        <p:txBody>
          <a:bodyPr lIns="82040" tIns="41020" rIns="82040" bIns="41020">
            <a:normAutofit/>
          </a:bodyPr>
          <a:lstStyle/>
          <a:p>
            <a:pPr marL="215911" indent="-215911">
              <a:buClr>
                <a:srgbClr val="91A79D"/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srgbClr val="4B4B4B"/>
                </a:solidFill>
                <a:latin typeface="+mj-lt"/>
              </a:rPr>
              <a:t>OU3 </a:t>
            </a:r>
          </a:p>
          <a:p>
            <a:pPr lvl="1"/>
            <a:r>
              <a:rPr lang="en-US" sz="2000" dirty="0"/>
              <a:t>All remedial action completed, 2009 - 2011 </a:t>
            </a:r>
          </a:p>
          <a:p>
            <a:pPr lvl="1"/>
            <a:r>
              <a:rPr lang="en-US" sz="2000" dirty="0"/>
              <a:t>Dredged 225,000 yards, capped 27 acres, covered 114 acres</a:t>
            </a:r>
          </a:p>
          <a:p>
            <a:pPr lvl="1"/>
            <a:r>
              <a:rPr lang="en-US" sz="2000" dirty="0"/>
              <a:t>addressed 5% of total river PCB mass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969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OU4 </a:t>
            </a:r>
            <a:r>
              <a:rPr lang="en-US" dirty="0"/>
              <a:t>– Current Project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43312" y="1200150"/>
            <a:ext cx="8657379" cy="4514850"/>
          </a:xfrm>
        </p:spPr>
        <p:txBody>
          <a:bodyPr>
            <a:normAutofit/>
          </a:bodyPr>
          <a:lstStyle/>
          <a:p>
            <a:r>
              <a:rPr lang="en-US" sz="2300" dirty="0"/>
              <a:t>OU4</a:t>
            </a:r>
          </a:p>
          <a:p>
            <a:pPr lvl="1"/>
            <a:r>
              <a:rPr lang="en-US" sz="2000" dirty="0"/>
              <a:t>Started RA in 2009, 1.3 million </a:t>
            </a:r>
            <a:r>
              <a:rPr lang="en-US" sz="2000" dirty="0" err="1"/>
              <a:t>yds</a:t>
            </a:r>
            <a:r>
              <a:rPr lang="en-US" sz="2000" dirty="0"/>
              <a:t> removed to date</a:t>
            </a:r>
          </a:p>
          <a:p>
            <a:pPr lvl="1"/>
            <a:r>
              <a:rPr lang="en-US" sz="2000" dirty="0"/>
              <a:t>Dredging terminated in June 2011 (160,000 </a:t>
            </a:r>
            <a:r>
              <a:rPr lang="en-US" sz="2000" dirty="0" err="1"/>
              <a:t>yds</a:t>
            </a:r>
            <a:r>
              <a:rPr lang="en-US" sz="2000" dirty="0"/>
              <a:t> removed </a:t>
            </a:r>
            <a:r>
              <a:rPr lang="en-US" sz="2000" dirty="0" err="1"/>
              <a:t>vs</a:t>
            </a:r>
            <a:r>
              <a:rPr lang="en-US" sz="2000" dirty="0"/>
              <a:t> 525,000 planned)</a:t>
            </a:r>
          </a:p>
          <a:p>
            <a:pPr lvl="1"/>
            <a:r>
              <a:rPr lang="en-US" sz="2000" dirty="0"/>
              <a:t>2012 RAWP developed by RP’s, modified by Agencies (660,000 </a:t>
            </a:r>
            <a:r>
              <a:rPr lang="en-US" sz="2000" dirty="0" err="1"/>
              <a:t>yds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RP’s in disagreement on path forward</a:t>
            </a:r>
          </a:p>
          <a:p>
            <a:pPr lvl="1"/>
            <a:r>
              <a:rPr lang="en-US" sz="2000" dirty="0"/>
              <a:t>RA work has not yet started this year, PI in Federal Court</a:t>
            </a:r>
          </a:p>
          <a:p>
            <a:pPr lvl="1"/>
            <a:r>
              <a:rPr lang="en-US" sz="2000" dirty="0"/>
              <a:t>RA Work is performed under a UAO, not a Consent Decree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313" y="171450"/>
            <a:ext cx="8657379" cy="547008"/>
          </a:xfrm>
        </p:spPr>
        <p:txBody>
          <a:bodyPr/>
          <a:lstStyle/>
          <a:p>
            <a:r>
              <a:rPr lang="en-US" dirty="0" smtClean="0"/>
              <a:t>Tour Overview</a:t>
            </a:r>
          </a:p>
        </p:txBody>
      </p:sp>
      <p:sp>
        <p:nvSpPr>
          <p:cNvPr id="20" name="Text Box 5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243311" y="1143000"/>
            <a:ext cx="8185936" cy="463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7" tIns="45683" rIns="91367" bIns="45683">
            <a:spAutoFit/>
          </a:bodyPr>
          <a:lstStyle>
            <a:lvl1pPr marL="198438" indent="-198438" defTabSz="1019175" eaLnBrk="0" hangingPunct="0"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019175" eaLnBrk="0" hangingPunct="0"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19175" eaLnBrk="0" hangingPunct="0"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19175" eaLnBrk="0" hangingPunct="0"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19175" eaLnBrk="0" hangingPunct="0"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tabLst>
                <a:tab pos="4121150" algn="l"/>
                <a:tab pos="50942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18852" indent="-218852"/>
            <a:r>
              <a:rPr lang="en-US" sz="2300" dirty="0"/>
              <a:t>Processing Plant Site Tour</a:t>
            </a:r>
          </a:p>
          <a:p>
            <a:pPr marL="218852" indent="-218852"/>
            <a:r>
              <a:rPr lang="en-US" sz="2300" dirty="0"/>
              <a:t>Bus to project site – 1 mile away </a:t>
            </a:r>
          </a:p>
          <a:p>
            <a:pPr marL="218852" indent="-218852"/>
            <a:r>
              <a:rPr lang="en-US" sz="2300" dirty="0"/>
              <a:t>Tour groups of 10 - 15</a:t>
            </a:r>
          </a:p>
          <a:p>
            <a:pPr marL="218852" indent="-218852"/>
            <a:r>
              <a:rPr lang="en-US" sz="2300" dirty="0"/>
              <a:t>All participants to sign LLC Waiver</a:t>
            </a:r>
          </a:p>
          <a:p>
            <a:pPr marL="218852" indent="-218852"/>
            <a:r>
              <a:rPr lang="en-US" sz="2300" dirty="0"/>
              <a:t>Safety PPE will be provided at the site</a:t>
            </a:r>
          </a:p>
          <a:p>
            <a:pPr marL="218852" indent="-218852"/>
            <a:r>
              <a:rPr lang="en-US" sz="2300" dirty="0"/>
              <a:t>Buses will return to Lambeau Field</a:t>
            </a:r>
          </a:p>
          <a:p>
            <a:pPr marL="218852" indent="-218852"/>
            <a:endParaRPr lang="en-US" sz="2300" dirty="0"/>
          </a:p>
          <a:p>
            <a:pPr lvl="1"/>
            <a:endParaRPr lang="en-US" sz="2300" dirty="0"/>
          </a:p>
          <a:p>
            <a:pPr lvl="1"/>
            <a:endParaRPr lang="en-US" sz="2300" b="1" dirty="0"/>
          </a:p>
          <a:p>
            <a:pPr lvl="2"/>
            <a:endParaRPr lang="en-US" dirty="0"/>
          </a:p>
          <a:p>
            <a:pPr marL="39995" lvl="1" indent="0" defTabSz="913810" eaLnBrk="1" hangingPunct="1">
              <a:spcBef>
                <a:spcPts val="1134"/>
              </a:spcBef>
              <a:buNone/>
              <a:defRPr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4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ress 1.JPG"/>
          <p:cNvPicPr>
            <a:picLocks noChangeAspect="1"/>
          </p:cNvPicPr>
          <p:nvPr/>
        </p:nvPicPr>
        <p:blipFill>
          <a:blip r:embed="rId3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1"/>
            <a:ext cx="9144000" cy="2133599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r>
              <a:rPr lang="en-US" sz="4400" dirty="0" smtClean="0">
                <a:solidFill>
                  <a:srgbClr val="0070C0"/>
                </a:solidFill>
              </a:rPr>
              <a:t>The Fox River Cleanup Project</a:t>
            </a:r>
            <a:r>
              <a:rPr lang="en-US" sz="4400" dirty="0" smtClean="0">
                <a:solidFill>
                  <a:srgbClr val="00B0F0"/>
                </a:solidFill>
              </a:rPr>
              <a:t/>
            </a:r>
            <a:br>
              <a:rPr lang="en-US" sz="4400" dirty="0" smtClean="0">
                <a:solidFill>
                  <a:srgbClr val="00B0F0"/>
                </a:solidFill>
              </a:rPr>
            </a:br>
            <a:endParaRPr lang="en-US" sz="4400" dirty="0">
              <a:solidFill>
                <a:srgbClr val="00B0F0"/>
              </a:solidFill>
            </a:endParaRPr>
          </a:p>
        </p:txBody>
      </p:sp>
      <p:pic>
        <p:nvPicPr>
          <p:cNvPr id="13316" name="Picture 3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0669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81000" y="381000"/>
            <a:ext cx="8382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477000"/>
            <a:ext cx="83820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381000"/>
            <a:ext cx="0" cy="60960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763000" y="381000"/>
            <a:ext cx="0" cy="60960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941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622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The Fox River Cleanup Project is designed to reduce the risk to human health and the environment due to the presence of polychlorinated biphenyls (PCBs) in the   Lower Fox River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2438400" y="6172200"/>
            <a:ext cx="6324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pic>
        <p:nvPicPr>
          <p:cNvPr id="14341" name="Picture 8" descr="Picture 256 - re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22400"/>
            <a:ext cx="3124200" cy="208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FRCG logo - high 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7200"/>
            <a:ext cx="4413250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ress 1.JPG"/>
          <p:cNvPicPr>
            <a:picLocks noChangeAspect="1"/>
          </p:cNvPicPr>
          <p:nvPr/>
        </p:nvPicPr>
        <p:blipFill>
          <a:blip r:embed="rId2">
            <a:lum bright="60000" contras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r="62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52600"/>
          </a:xfrm>
        </p:spPr>
        <p:txBody>
          <a:bodyPr/>
          <a:lstStyle/>
          <a:p>
            <a:pPr eaLnBrk="1" hangingPunct="1"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The project involves a combination of dredging, capping and covering over a      13-mile stretch of the river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2438400" y="6172200"/>
            <a:ext cx="6324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 smtClean="0"/>
          </a:p>
          <a:p>
            <a:pPr algn="ctr">
              <a:defRPr/>
            </a:pPr>
            <a:endParaRPr lang="en-US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pic>
        <p:nvPicPr>
          <p:cNvPr id="15365" name="Picture 6" descr="FRCG logo - high 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105400"/>
            <a:ext cx="876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457200"/>
            <a:ext cx="4413250" cy="723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100" b="1" dirty="0">
                <a:solidFill>
                  <a:srgbClr val="0070C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Overview</a:t>
            </a:r>
          </a:p>
        </p:txBody>
      </p:sp>
      <p:pic>
        <p:nvPicPr>
          <p:cNvPr id="15367" name="Picture 7" descr="Dredge Mark Anthony so of GBPF 9-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8" b="12395"/>
          <a:stretch>
            <a:fillRect/>
          </a:stretch>
        </p:blipFill>
        <p:spPr bwMode="auto">
          <a:xfrm>
            <a:off x="1803400" y="1219200"/>
            <a:ext cx="5283200" cy="3048000"/>
          </a:xfrm>
          <a:prstGeom prst="rect">
            <a:avLst/>
          </a:prstGeom>
          <a:noFill/>
          <a:ln w="12700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oldt">
      <a:dk1>
        <a:srgbClr val="3F3F3F"/>
      </a:dk1>
      <a:lt1>
        <a:sysClr val="window" lastClr="FFFFFF"/>
      </a:lt1>
      <a:dk2>
        <a:srgbClr val="3F3F3F"/>
      </a:dk2>
      <a:lt2>
        <a:srgbClr val="EEECE1"/>
      </a:lt2>
      <a:accent1>
        <a:srgbClr val="830B2C"/>
      </a:accent1>
      <a:accent2>
        <a:srgbClr val="3E3621"/>
      </a:accent2>
      <a:accent3>
        <a:srgbClr val="DBD0A7"/>
      </a:accent3>
      <a:accent4>
        <a:srgbClr val="CDC091"/>
      </a:accent4>
      <a:accent5>
        <a:srgbClr val="BAA975"/>
      </a:accent5>
      <a:accent6>
        <a:srgbClr val="BCCAC0"/>
      </a:accent6>
      <a:hlink>
        <a:srgbClr val="830B2C"/>
      </a:hlink>
      <a:folHlink>
        <a:srgbClr val="830B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2105</TotalTime>
  <Words>1111</Words>
  <Application>Microsoft Office PowerPoint</Application>
  <PresentationFormat>On-screen Show (4:3)</PresentationFormat>
  <Paragraphs>235</Paragraphs>
  <Slides>27</Slides>
  <Notes>13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Concourse</vt:lpstr>
      <vt:lpstr>1_Office Theme</vt:lpstr>
      <vt:lpstr>1_Concourse</vt:lpstr>
      <vt:lpstr>Fox River Cleanup Overview 2012</vt:lpstr>
      <vt:lpstr> Project Participants</vt:lpstr>
      <vt:lpstr>Current Project Status</vt:lpstr>
      <vt:lpstr>Current Project Status</vt:lpstr>
      <vt:lpstr>OU4 – Current Project Status</vt:lpstr>
      <vt:lpstr>Tour Overview</vt:lpstr>
      <vt:lpstr>      The Fox River Cleanup Project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Fox River Cleanup is Moving Forward</dc:title>
  <dc:creator>sfinco</dc:creator>
  <cp:lastModifiedBy>George Berken</cp:lastModifiedBy>
  <cp:revision>199</cp:revision>
  <cp:lastPrinted>2009-02-03T22:11:18Z</cp:lastPrinted>
  <dcterms:created xsi:type="dcterms:W3CDTF">2008-12-01T21:43:51Z</dcterms:created>
  <dcterms:modified xsi:type="dcterms:W3CDTF">2012-04-30T13:50:50Z</dcterms:modified>
</cp:coreProperties>
</file>