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8" r:id="rId1"/>
  </p:sldMasterIdLst>
  <p:notesMasterIdLst>
    <p:notesMasterId r:id="rId21"/>
  </p:notesMasterIdLst>
  <p:sldIdLst>
    <p:sldId id="256" r:id="rId2"/>
    <p:sldId id="257" r:id="rId3"/>
    <p:sldId id="283" r:id="rId4"/>
    <p:sldId id="258" r:id="rId5"/>
    <p:sldId id="262" r:id="rId6"/>
    <p:sldId id="259" r:id="rId7"/>
    <p:sldId id="275" r:id="rId8"/>
    <p:sldId id="282" r:id="rId9"/>
    <p:sldId id="281" r:id="rId10"/>
    <p:sldId id="280" r:id="rId11"/>
    <p:sldId id="279" r:id="rId12"/>
    <p:sldId id="278" r:id="rId13"/>
    <p:sldId id="277" r:id="rId14"/>
    <p:sldId id="276" r:id="rId15"/>
    <p:sldId id="268" r:id="rId16"/>
    <p:sldId id="263" r:id="rId17"/>
    <p:sldId id="266" r:id="rId18"/>
    <p:sldId id="261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>
        <p:scale>
          <a:sx n="66" d="100"/>
          <a:sy n="66" d="100"/>
        </p:scale>
        <p:origin x="-150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38558-2F8E-4897-9CFC-72A1C59CC6C3}" type="datetimeFigureOut">
              <a:rPr lang="en-US" smtClean="0"/>
              <a:t>4/24/2012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48D1B-ABB1-47AB-B60B-A4C7781D1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886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WEDA Midwest Chapter Spring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Extreme Weather Pumping &amp; Dewatering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9A38-5370-49C7-8B5E-7F3510F217A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345098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WEDA Midwest Chapter Spring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Extreme Weather Pumping &amp; Dewatering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9A38-5370-49C7-8B5E-7F3510F217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WEDA Midwest Chapter Spring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Extreme Weather Pumping &amp; Dewatering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9A38-5370-49C7-8B5E-7F3510F217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904325"/>
            <a:ext cx="7125113" cy="924475"/>
          </a:xfrm>
        </p:spPr>
        <p:txBody>
          <a:bodyPr/>
          <a:lstStyle>
            <a:lvl1pPr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967426"/>
            <a:ext cx="7125112" cy="4051437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60000"/>
              <a:defRPr sz="2400">
                <a:solidFill>
                  <a:schemeClr val="tx2"/>
                </a:solidFill>
              </a:defRPr>
            </a:lvl1pPr>
            <a:lvl2pPr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60000"/>
              <a:defRPr sz="2000">
                <a:solidFill>
                  <a:schemeClr val="tx2"/>
                </a:solidFill>
              </a:defRPr>
            </a:lvl2pPr>
            <a:lvl3pPr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60000"/>
              <a:defRPr sz="1800">
                <a:solidFill>
                  <a:schemeClr val="tx2"/>
                </a:solidFill>
              </a:defRPr>
            </a:lvl3pPr>
            <a:lvl4pPr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60000"/>
              <a:defRPr sz="1600">
                <a:solidFill>
                  <a:schemeClr val="tx2"/>
                </a:solidFill>
              </a:defRPr>
            </a:lvl4pPr>
            <a:lvl5pPr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60000"/>
              <a:defRPr sz="1600">
                <a:solidFill>
                  <a:schemeClr val="tx2"/>
                </a:solidFill>
              </a:defRPr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43600" y="6111875"/>
            <a:ext cx="22098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WEDA Midwest Chapter Spring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111875"/>
            <a:ext cx="4114800" cy="365125"/>
          </a:xfr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Extreme Weather Pumping &amp; Dewatering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443" y="6111875"/>
            <a:ext cx="438357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78069A38-5370-49C7-8B5E-7F3510F217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207073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WEDA Midwest Chapter Spring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Extreme Weather Pumping &amp; Dewatering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9A38-5370-49C7-8B5E-7F3510F217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WEDA Midwest Chapter Spring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Extreme Weather Pumping &amp; Dewatering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9A38-5370-49C7-8B5E-7F3510F217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WEDA Midwest Chapter Spring 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Extreme Weather Pumping &amp; Dewatering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9A38-5370-49C7-8B5E-7F3510F217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WEDA Midwest Chapter Spring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Extreme Weather Pumping &amp; Dewatering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9A38-5370-49C7-8B5E-7F3510F217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WEDA Midwest Chapter Spring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Extreme Weather Pumping &amp; Dewatering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9A38-5370-49C7-8B5E-7F3510F217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WEDA Midwest Chapter Spring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Extreme Weather Pumping &amp; Dewatering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9A38-5370-49C7-8B5E-7F3510F217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WEDA Midwest Chapter Spring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Extreme Weather Pumping &amp; Dewatering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9A38-5370-49C7-8B5E-7F3510F217A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WEDA Midwest Chapter Spring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Extreme Weather Pumping &amp; Dewatering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69A38-5370-49C7-8B5E-7F3510F217A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hf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9449" y="2057400"/>
            <a:ext cx="7556351" cy="1793167"/>
          </a:xfrm>
        </p:spPr>
        <p:txBody>
          <a:bodyPr>
            <a:noAutofit/>
          </a:bodyPr>
          <a:lstStyle/>
          <a:p>
            <a:r>
              <a:rPr lang="en-US" sz="5400" dirty="0" smtClean="0">
                <a:effectLst>
                  <a:reflection blurRad="6350" stA="55000" endA="300" endPos="45500" dir="5400000" sy="-100000" algn="bl" rotWithShape="0"/>
                </a:effectLst>
              </a:rPr>
              <a:t>Extreme Weather Pumping &amp; Dewatering</a:t>
            </a:r>
            <a:endParaRPr lang="en-US" sz="54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9449" y="4777380"/>
            <a:ext cx="7117180" cy="13186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>WEDA Midwest Chapter Spring 2012 Meeting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>April 26, 2012</a:t>
            </a:r>
            <a:endParaRPr lang="en-US" dirty="0">
              <a:solidFill>
                <a:schemeClr val="tx2"/>
              </a:solidFill>
              <a:ea typeface="Segoe UI" pitchFamily="34" charset="0"/>
              <a:cs typeface="Segoe U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>Presented by Scott Ponstein</a:t>
            </a:r>
          </a:p>
        </p:txBody>
      </p:sp>
    </p:spTree>
    <p:extLst>
      <p:ext uri="{BB962C8B-B14F-4D97-AF65-F5344CB8AC3E}">
        <p14:creationId xmlns:p14="http://schemas.microsoft.com/office/powerpoint/2010/main" val="360032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904325"/>
            <a:ext cx="7125113" cy="924475"/>
          </a:xfrm>
        </p:spPr>
        <p:txBody>
          <a:bodyPr/>
          <a:lstStyle/>
          <a:p>
            <a:r>
              <a:rPr lang="en-US" dirty="0" smtClean="0"/>
              <a:t>Site Photos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WEDA Midwest Chapter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9A38-5370-49C7-8B5E-7F3510F217A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Extreme Weather Pumping &amp; Dewatering</a:t>
            </a:r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2057398" y="5507493"/>
            <a:ext cx="5562602" cy="702760"/>
          </a:xfrm>
          <a:custGeom>
            <a:avLst/>
            <a:gdLst>
              <a:gd name="connsiteX0" fmla="*/ 0 w 1894232"/>
              <a:gd name="connsiteY0" fmla="*/ 0 h 702760"/>
              <a:gd name="connsiteX1" fmla="*/ 1894232 w 1894232"/>
              <a:gd name="connsiteY1" fmla="*/ 0 h 702760"/>
              <a:gd name="connsiteX2" fmla="*/ 1894232 w 1894232"/>
              <a:gd name="connsiteY2" fmla="*/ 702760 h 702760"/>
              <a:gd name="connsiteX3" fmla="*/ 0 w 1894232"/>
              <a:gd name="connsiteY3" fmla="*/ 702760 h 702760"/>
              <a:gd name="connsiteX4" fmla="*/ 0 w 1894232"/>
              <a:gd name="connsiteY4" fmla="*/ 0 h 70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232" h="702760">
                <a:moveTo>
                  <a:pt x="0" y="0"/>
                </a:moveTo>
                <a:lnTo>
                  <a:pt x="1894232" y="0"/>
                </a:lnTo>
                <a:lnTo>
                  <a:pt x="1894232" y="702760"/>
                </a:lnTo>
                <a:lnTo>
                  <a:pt x="0" y="7027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4" tIns="120904" rIns="120904" bIns="0" numCol="1" spcCol="1270" anchor="t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Polymer system hut with crane truck &amp; pond in background</a:t>
            </a:r>
            <a:endParaRPr lang="en-US" sz="1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99" y="1828800"/>
            <a:ext cx="48768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661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904325"/>
            <a:ext cx="7125113" cy="924475"/>
          </a:xfrm>
        </p:spPr>
        <p:txBody>
          <a:bodyPr/>
          <a:lstStyle/>
          <a:p>
            <a:r>
              <a:rPr lang="en-US" dirty="0" smtClean="0"/>
              <a:t>Site Photos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WEDA Midwest Chapter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9A38-5370-49C7-8B5E-7F3510F217A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Extreme Weather Pumping &amp; Dewatering</a:t>
            </a:r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2057398" y="5507493"/>
            <a:ext cx="5562602" cy="702760"/>
          </a:xfrm>
          <a:custGeom>
            <a:avLst/>
            <a:gdLst>
              <a:gd name="connsiteX0" fmla="*/ 0 w 1894232"/>
              <a:gd name="connsiteY0" fmla="*/ 0 h 702760"/>
              <a:gd name="connsiteX1" fmla="*/ 1894232 w 1894232"/>
              <a:gd name="connsiteY1" fmla="*/ 0 h 702760"/>
              <a:gd name="connsiteX2" fmla="*/ 1894232 w 1894232"/>
              <a:gd name="connsiteY2" fmla="*/ 702760 h 702760"/>
              <a:gd name="connsiteX3" fmla="*/ 0 w 1894232"/>
              <a:gd name="connsiteY3" fmla="*/ 702760 h 702760"/>
              <a:gd name="connsiteX4" fmla="*/ 0 w 1894232"/>
              <a:gd name="connsiteY4" fmla="*/ 0 h 70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232" h="702760">
                <a:moveTo>
                  <a:pt x="0" y="0"/>
                </a:moveTo>
                <a:lnTo>
                  <a:pt x="1894232" y="0"/>
                </a:lnTo>
                <a:lnTo>
                  <a:pt x="1894232" y="702760"/>
                </a:lnTo>
                <a:lnTo>
                  <a:pt x="0" y="7027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4" tIns="120904" rIns="120904" bIns="0" numCol="1" spcCol="1270" anchor="t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Geotextile tube prior to filling</a:t>
            </a:r>
            <a:endParaRPr lang="en-US" sz="1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99" y="1828800"/>
            <a:ext cx="48768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316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904325"/>
            <a:ext cx="7125113" cy="924475"/>
          </a:xfrm>
        </p:spPr>
        <p:txBody>
          <a:bodyPr/>
          <a:lstStyle/>
          <a:p>
            <a:r>
              <a:rPr lang="en-US" dirty="0" smtClean="0"/>
              <a:t>Site Photos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WEDA Midwest Chapter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9A38-5370-49C7-8B5E-7F3510F217A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Extreme Weather Pumping &amp; Dewatering</a:t>
            </a:r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2057398" y="5507493"/>
            <a:ext cx="5562602" cy="702760"/>
          </a:xfrm>
          <a:custGeom>
            <a:avLst/>
            <a:gdLst>
              <a:gd name="connsiteX0" fmla="*/ 0 w 1894232"/>
              <a:gd name="connsiteY0" fmla="*/ 0 h 702760"/>
              <a:gd name="connsiteX1" fmla="*/ 1894232 w 1894232"/>
              <a:gd name="connsiteY1" fmla="*/ 0 h 702760"/>
              <a:gd name="connsiteX2" fmla="*/ 1894232 w 1894232"/>
              <a:gd name="connsiteY2" fmla="*/ 702760 h 702760"/>
              <a:gd name="connsiteX3" fmla="*/ 0 w 1894232"/>
              <a:gd name="connsiteY3" fmla="*/ 702760 h 702760"/>
              <a:gd name="connsiteX4" fmla="*/ 0 w 1894232"/>
              <a:gd name="connsiteY4" fmla="*/ 0 h 70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232" h="702760">
                <a:moveTo>
                  <a:pt x="0" y="0"/>
                </a:moveTo>
                <a:lnTo>
                  <a:pt x="1894232" y="0"/>
                </a:lnTo>
                <a:lnTo>
                  <a:pt x="1894232" y="702760"/>
                </a:lnTo>
                <a:lnTo>
                  <a:pt x="0" y="7027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4" tIns="120904" rIns="120904" bIns="0" numCol="1" spcCol="1270" anchor="t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Geotextile tube during pumping</a:t>
            </a:r>
            <a:endParaRPr lang="en-US" sz="1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99" y="1837899"/>
            <a:ext cx="4876800" cy="3639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372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904325"/>
            <a:ext cx="7125113" cy="924475"/>
          </a:xfrm>
        </p:spPr>
        <p:txBody>
          <a:bodyPr/>
          <a:lstStyle/>
          <a:p>
            <a:r>
              <a:rPr lang="en-US" dirty="0" smtClean="0"/>
              <a:t>Site Photos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WEDA Midwest Chapter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9A38-5370-49C7-8B5E-7F3510F217A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Extreme Weather Pumping &amp; Dewatering</a:t>
            </a:r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2057398" y="5507493"/>
            <a:ext cx="5562602" cy="702760"/>
          </a:xfrm>
          <a:custGeom>
            <a:avLst/>
            <a:gdLst>
              <a:gd name="connsiteX0" fmla="*/ 0 w 1894232"/>
              <a:gd name="connsiteY0" fmla="*/ 0 h 702760"/>
              <a:gd name="connsiteX1" fmla="*/ 1894232 w 1894232"/>
              <a:gd name="connsiteY1" fmla="*/ 0 h 702760"/>
              <a:gd name="connsiteX2" fmla="*/ 1894232 w 1894232"/>
              <a:gd name="connsiteY2" fmla="*/ 702760 h 702760"/>
              <a:gd name="connsiteX3" fmla="*/ 0 w 1894232"/>
              <a:gd name="connsiteY3" fmla="*/ 702760 h 702760"/>
              <a:gd name="connsiteX4" fmla="*/ 0 w 1894232"/>
              <a:gd name="connsiteY4" fmla="*/ 0 h 70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232" h="702760">
                <a:moveTo>
                  <a:pt x="0" y="0"/>
                </a:moveTo>
                <a:lnTo>
                  <a:pt x="1894232" y="0"/>
                </a:lnTo>
                <a:lnTo>
                  <a:pt x="1894232" y="702760"/>
                </a:lnTo>
                <a:lnTo>
                  <a:pt x="0" y="7027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4" tIns="120904" rIns="120904" bIns="0" numCol="1" spcCol="1270" anchor="t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Weep water drainage</a:t>
            </a:r>
            <a:endParaRPr lang="en-US" sz="1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99" y="1828800"/>
            <a:ext cx="48768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014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904325"/>
            <a:ext cx="7125113" cy="924475"/>
          </a:xfrm>
        </p:spPr>
        <p:txBody>
          <a:bodyPr/>
          <a:lstStyle/>
          <a:p>
            <a:r>
              <a:rPr lang="en-US" dirty="0" smtClean="0"/>
              <a:t>Site Photos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WEDA Midwest Chapter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9A38-5370-49C7-8B5E-7F3510F217A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Extreme Weather Pumping &amp; Dewatering</a:t>
            </a:r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2057398" y="5507493"/>
            <a:ext cx="5562602" cy="702760"/>
          </a:xfrm>
          <a:custGeom>
            <a:avLst/>
            <a:gdLst>
              <a:gd name="connsiteX0" fmla="*/ 0 w 1894232"/>
              <a:gd name="connsiteY0" fmla="*/ 0 h 702760"/>
              <a:gd name="connsiteX1" fmla="*/ 1894232 w 1894232"/>
              <a:gd name="connsiteY1" fmla="*/ 0 h 702760"/>
              <a:gd name="connsiteX2" fmla="*/ 1894232 w 1894232"/>
              <a:gd name="connsiteY2" fmla="*/ 702760 h 702760"/>
              <a:gd name="connsiteX3" fmla="*/ 0 w 1894232"/>
              <a:gd name="connsiteY3" fmla="*/ 702760 h 702760"/>
              <a:gd name="connsiteX4" fmla="*/ 0 w 1894232"/>
              <a:gd name="connsiteY4" fmla="*/ 0 h 70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232" h="702760">
                <a:moveTo>
                  <a:pt x="0" y="0"/>
                </a:moveTo>
                <a:lnTo>
                  <a:pt x="1894232" y="0"/>
                </a:lnTo>
                <a:lnTo>
                  <a:pt x="1894232" y="702760"/>
                </a:lnTo>
                <a:lnTo>
                  <a:pt x="0" y="7027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4" tIns="120904" rIns="120904" bIns="0" numCol="1" spcCol="1270" anchor="t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Weep water return pipeline</a:t>
            </a:r>
            <a:endParaRPr lang="en-US" sz="1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99" y="1828800"/>
            <a:ext cx="48768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831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WEDA Midwest Chapter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9A38-5370-49C7-8B5E-7F3510F217A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Extreme Weather Pumping &amp; Dewatering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Below zero temps nearly every day</a:t>
            </a:r>
          </a:p>
          <a:p>
            <a:r>
              <a:rPr lang="en-US" dirty="0" smtClean="0"/>
              <a:t>Working on ice (slips/falls, breaking through)</a:t>
            </a:r>
          </a:p>
          <a:p>
            <a:r>
              <a:rPr lang="en-US" dirty="0" smtClean="0"/>
              <a:t>Keeping ice from forming around the pumps</a:t>
            </a:r>
          </a:p>
          <a:p>
            <a:r>
              <a:rPr lang="en-US" dirty="0" smtClean="0"/>
              <a:t>Polymer system freezing up</a:t>
            </a:r>
          </a:p>
          <a:p>
            <a:r>
              <a:rPr lang="en-US" dirty="0" smtClean="0"/>
              <a:t>Pipelines freezing during shutdowns</a:t>
            </a:r>
          </a:p>
          <a:p>
            <a:r>
              <a:rPr lang="en-US" dirty="0" smtClean="0"/>
              <a:t>Geotextile tube freezing overnight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17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of the Cold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Actual polymer dose was up to 4 times what was expected</a:t>
            </a:r>
          </a:p>
          <a:p>
            <a:r>
              <a:rPr lang="en-US" dirty="0" smtClean="0"/>
              <a:t>Had to disassemble pipelines and completely drain them every night to prevent freezing</a:t>
            </a:r>
          </a:p>
          <a:p>
            <a:r>
              <a:rPr lang="en-US" dirty="0" smtClean="0"/>
              <a:t>Stress on mechanical equipment (pumps)</a:t>
            </a:r>
          </a:p>
          <a:p>
            <a:r>
              <a:rPr lang="en-US" dirty="0" smtClean="0"/>
              <a:t>Geotextile tubes performed differently</a:t>
            </a:r>
          </a:p>
          <a:p>
            <a:r>
              <a:rPr lang="en-US" dirty="0" smtClean="0"/>
              <a:t>3-4” ice formed on geotextile tubes overnight; hard to dewater in the morning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WEDA Midwest Chapter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9A38-5370-49C7-8B5E-7F3510F217A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Extreme Weather Pumping &amp; Dewatering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0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Level of the pond lowered 3 ft</a:t>
            </a:r>
          </a:p>
          <a:p>
            <a:r>
              <a:rPr lang="en-US" dirty="0" smtClean="0"/>
              <a:t>Depth of sand waste lowered 5 ft</a:t>
            </a:r>
          </a:p>
          <a:p>
            <a:r>
              <a:rPr lang="en-US" dirty="0" smtClean="0"/>
              <a:t>Project completed in 14 days (including mobilization &amp; demobilization)</a:t>
            </a:r>
          </a:p>
          <a:p>
            <a:r>
              <a:rPr lang="en-US" dirty="0" smtClean="0"/>
              <a:t>Satisfied client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WEDA Midwest Chapter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9A38-5370-49C7-8B5E-7F3510F217A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Extreme Weather Pumping &amp; Dewatering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12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Questions about the project?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WEDA Midwest Chapter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9A38-5370-49C7-8B5E-7F3510F217A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Extreme Weather Pumping &amp; Dewatering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133" y="1966913"/>
            <a:ext cx="5401733" cy="4051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810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dirty="0" smtClean="0"/>
              <a:t>Scott Ponstein, Field Engineer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sponstein@infralt.com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Infrastructure Alternatives</a:t>
            </a:r>
            <a:endParaRPr lang="en-US" dirty="0"/>
          </a:p>
          <a:p>
            <a:pPr marL="457200" lvl="1" indent="0">
              <a:spcAft>
                <a:spcPts val="0"/>
              </a:spcAft>
              <a:buNone/>
            </a:pPr>
            <a:r>
              <a:rPr lang="en-US" sz="2400" dirty="0" smtClean="0"/>
              <a:t>7888 Childsdale Ave NE</a:t>
            </a:r>
          </a:p>
          <a:p>
            <a:pPr marL="457200" lvl="1" indent="0">
              <a:spcAft>
                <a:spcPts val="0"/>
              </a:spcAft>
              <a:buNone/>
            </a:pPr>
            <a:r>
              <a:rPr lang="en-US" sz="2400" dirty="0" smtClean="0"/>
              <a:t>Rockford, MI 49341</a:t>
            </a:r>
          </a:p>
          <a:p>
            <a:pPr marL="457200" lvl="1" indent="0">
              <a:buNone/>
            </a:pPr>
            <a:r>
              <a:rPr lang="en-US" sz="2400" dirty="0" smtClean="0"/>
              <a:t>616-866-1600</a:t>
            </a:r>
            <a:endParaRPr lang="en-US" sz="2400" dirty="0"/>
          </a:p>
          <a:p>
            <a:pPr marL="347663" lvl="1" indent="-347663"/>
            <a:r>
              <a:rPr lang="en-US" sz="2400" dirty="0" smtClean="0"/>
              <a:t>www.InfrastructureAlternatives.com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WEDA Midwest Chapter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9A38-5370-49C7-8B5E-7F3510F217A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Extreme Weather Pumping &amp; Dewatering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6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SzPct val="80000"/>
            </a:pPr>
            <a:r>
              <a:rPr lang="en-US" dirty="0"/>
              <a:t>Preferred Sands silica sand </a:t>
            </a:r>
            <a:r>
              <a:rPr lang="en-US" dirty="0" smtClean="0"/>
              <a:t>mine</a:t>
            </a:r>
          </a:p>
          <a:p>
            <a:pPr>
              <a:buClrTx/>
              <a:buSzPct val="80000"/>
            </a:pPr>
            <a:r>
              <a:rPr lang="en-US" dirty="0" smtClean="0"/>
              <a:t>Woodbury</a:t>
            </a:r>
            <a:r>
              <a:rPr lang="en-US" dirty="0"/>
              <a:t>, MN</a:t>
            </a:r>
          </a:p>
          <a:p>
            <a:pPr>
              <a:buClrTx/>
              <a:buSzPct val="80000"/>
            </a:pPr>
            <a:r>
              <a:rPr lang="en-US" dirty="0"/>
              <a:t>January 2012</a:t>
            </a:r>
          </a:p>
          <a:p>
            <a:pPr>
              <a:buClrTx/>
              <a:buSzPct val="80000"/>
            </a:pPr>
            <a:r>
              <a:rPr lang="en-US" dirty="0"/>
              <a:t>Sand silica waste, by-product of silica sand washing </a:t>
            </a:r>
            <a:r>
              <a:rPr lang="en-US" dirty="0" smtClean="0"/>
              <a:t>process</a:t>
            </a:r>
            <a:endParaRPr lang="en-US" dirty="0"/>
          </a:p>
          <a:p>
            <a:pPr>
              <a:buClrTx/>
              <a:buSzPct val="80000"/>
            </a:pPr>
            <a:r>
              <a:rPr lang="en-US" dirty="0"/>
              <a:t>Pump </a:t>
            </a:r>
            <a:r>
              <a:rPr lang="en-US" dirty="0" smtClean="0"/>
              <a:t>sand waste </a:t>
            </a:r>
            <a:r>
              <a:rPr lang="en-US" dirty="0"/>
              <a:t>from frozen settling pond</a:t>
            </a:r>
          </a:p>
          <a:p>
            <a:pPr>
              <a:buClrTx/>
              <a:buSzPct val="80000"/>
            </a:pPr>
            <a:r>
              <a:rPr lang="en-US" dirty="0"/>
              <a:t>Dewater in geotextile </a:t>
            </a:r>
            <a:r>
              <a:rPr lang="en-US" dirty="0" smtClean="0"/>
              <a:t>tubes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WEDA Midwest Chapter Spring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9A38-5370-49C7-8B5E-7F3510F217A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Extreme Weather Pumping &amp; Dewatering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8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Preferred Sands 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133" y="1966913"/>
            <a:ext cx="5401733" cy="40513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WEDA Midwest Chapter Spring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Extreme Weather Pumping &amp; Dewatering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9A38-5370-49C7-8B5E-7F3510F217A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39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short time frame (3 days from approval to mobilization)</a:t>
            </a:r>
          </a:p>
          <a:p>
            <a:r>
              <a:rPr lang="en-US" dirty="0" smtClean="0"/>
              <a:t>Remove </a:t>
            </a:r>
            <a:r>
              <a:rPr lang="en-US" dirty="0"/>
              <a:t>2 million gallons </a:t>
            </a:r>
            <a:r>
              <a:rPr lang="en-US" dirty="0" smtClean="0"/>
              <a:t>of material from frozen settling pond</a:t>
            </a:r>
          </a:p>
          <a:p>
            <a:r>
              <a:rPr lang="en-US" dirty="0" smtClean="0"/>
              <a:t>Utilize Pit Hog pumps to move material</a:t>
            </a:r>
          </a:p>
          <a:p>
            <a:r>
              <a:rPr lang="en-US" dirty="0" smtClean="0"/>
              <a:t>Geotextile tubes to dewater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WEDA Midwest Chapter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9A38-5370-49C7-8B5E-7F3510F217A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Extreme Weather Pumping &amp; Dewatering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8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Chain </a:t>
            </a:r>
            <a:r>
              <a:rPr lang="en-US" dirty="0" smtClean="0"/>
              <a:t>saw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Gantry crane &amp; truck-mounted boom crane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(2) Pit Hog pumps with hydraulic power packs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(2) 6” diameter HDPE pipelines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22 gph polymer makedown &amp; injection system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(</a:t>
            </a:r>
            <a:r>
              <a:rPr lang="en-US" dirty="0"/>
              <a:t>2) Geotextile tubes, </a:t>
            </a:r>
            <a:r>
              <a:rPr lang="en-US" dirty="0" smtClean="0"/>
              <a:t>75’ </a:t>
            </a:r>
            <a:r>
              <a:rPr lang="en-US" dirty="0"/>
              <a:t>by </a:t>
            </a:r>
            <a:r>
              <a:rPr lang="en-US" dirty="0" smtClean="0"/>
              <a:t>200</a:t>
            </a:r>
            <a:r>
              <a:rPr lang="en-US" dirty="0" smtClean="0"/>
              <a:t>’</a:t>
            </a: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10,000 lb off road forklift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Miscellaneous torches and heaters.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WEDA Midwest Chapter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9A38-5370-49C7-8B5E-7F3510F217A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Extreme Weather Pumping &amp; Dewatering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25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009650" y="1966913"/>
            <a:ext cx="5486019" cy="729234"/>
          </a:xfrm>
          <a:custGeom>
            <a:avLst/>
            <a:gdLst>
              <a:gd name="connsiteX0" fmla="*/ 0 w 5486019"/>
              <a:gd name="connsiteY0" fmla="*/ 72923 h 729234"/>
              <a:gd name="connsiteX1" fmla="*/ 72923 w 5486019"/>
              <a:gd name="connsiteY1" fmla="*/ 0 h 729234"/>
              <a:gd name="connsiteX2" fmla="*/ 5413096 w 5486019"/>
              <a:gd name="connsiteY2" fmla="*/ 0 h 729234"/>
              <a:gd name="connsiteX3" fmla="*/ 5486019 w 5486019"/>
              <a:gd name="connsiteY3" fmla="*/ 72923 h 729234"/>
              <a:gd name="connsiteX4" fmla="*/ 5486019 w 5486019"/>
              <a:gd name="connsiteY4" fmla="*/ 656311 h 729234"/>
              <a:gd name="connsiteX5" fmla="*/ 5413096 w 5486019"/>
              <a:gd name="connsiteY5" fmla="*/ 729234 h 729234"/>
              <a:gd name="connsiteX6" fmla="*/ 72923 w 5486019"/>
              <a:gd name="connsiteY6" fmla="*/ 729234 h 729234"/>
              <a:gd name="connsiteX7" fmla="*/ 0 w 5486019"/>
              <a:gd name="connsiteY7" fmla="*/ 656311 h 729234"/>
              <a:gd name="connsiteX8" fmla="*/ 0 w 5486019"/>
              <a:gd name="connsiteY8" fmla="*/ 72923 h 72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019" h="729234">
                <a:moveTo>
                  <a:pt x="0" y="72923"/>
                </a:moveTo>
                <a:cubicBezTo>
                  <a:pt x="0" y="32649"/>
                  <a:pt x="32649" y="0"/>
                  <a:pt x="72923" y="0"/>
                </a:cubicBezTo>
                <a:lnTo>
                  <a:pt x="5413096" y="0"/>
                </a:lnTo>
                <a:cubicBezTo>
                  <a:pt x="5453370" y="0"/>
                  <a:pt x="5486019" y="32649"/>
                  <a:pt x="5486019" y="72923"/>
                </a:cubicBezTo>
                <a:lnTo>
                  <a:pt x="5486019" y="656311"/>
                </a:lnTo>
                <a:cubicBezTo>
                  <a:pt x="5486019" y="696585"/>
                  <a:pt x="5453370" y="729234"/>
                  <a:pt x="5413096" y="729234"/>
                </a:cubicBezTo>
                <a:lnTo>
                  <a:pt x="72923" y="729234"/>
                </a:lnTo>
                <a:cubicBezTo>
                  <a:pt x="32649" y="729234"/>
                  <a:pt x="0" y="696585"/>
                  <a:pt x="0" y="656311"/>
                </a:cubicBezTo>
                <a:lnTo>
                  <a:pt x="0" y="7292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559" tIns="97559" rIns="927063" bIns="97559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Holes cut in ice using chain saw</a:t>
            </a:r>
            <a:endParaRPr lang="en-US" sz="20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1419320" y="2797429"/>
            <a:ext cx="5486019" cy="729234"/>
          </a:xfrm>
          <a:custGeom>
            <a:avLst/>
            <a:gdLst>
              <a:gd name="connsiteX0" fmla="*/ 0 w 5486019"/>
              <a:gd name="connsiteY0" fmla="*/ 72923 h 729234"/>
              <a:gd name="connsiteX1" fmla="*/ 72923 w 5486019"/>
              <a:gd name="connsiteY1" fmla="*/ 0 h 729234"/>
              <a:gd name="connsiteX2" fmla="*/ 5413096 w 5486019"/>
              <a:gd name="connsiteY2" fmla="*/ 0 h 729234"/>
              <a:gd name="connsiteX3" fmla="*/ 5486019 w 5486019"/>
              <a:gd name="connsiteY3" fmla="*/ 72923 h 729234"/>
              <a:gd name="connsiteX4" fmla="*/ 5486019 w 5486019"/>
              <a:gd name="connsiteY4" fmla="*/ 656311 h 729234"/>
              <a:gd name="connsiteX5" fmla="*/ 5413096 w 5486019"/>
              <a:gd name="connsiteY5" fmla="*/ 729234 h 729234"/>
              <a:gd name="connsiteX6" fmla="*/ 72923 w 5486019"/>
              <a:gd name="connsiteY6" fmla="*/ 729234 h 729234"/>
              <a:gd name="connsiteX7" fmla="*/ 0 w 5486019"/>
              <a:gd name="connsiteY7" fmla="*/ 656311 h 729234"/>
              <a:gd name="connsiteX8" fmla="*/ 0 w 5486019"/>
              <a:gd name="connsiteY8" fmla="*/ 72923 h 72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019" h="729234">
                <a:moveTo>
                  <a:pt x="0" y="72923"/>
                </a:moveTo>
                <a:cubicBezTo>
                  <a:pt x="0" y="32649"/>
                  <a:pt x="32649" y="0"/>
                  <a:pt x="72923" y="0"/>
                </a:cubicBezTo>
                <a:lnTo>
                  <a:pt x="5413096" y="0"/>
                </a:lnTo>
                <a:cubicBezTo>
                  <a:pt x="5453370" y="0"/>
                  <a:pt x="5486019" y="32649"/>
                  <a:pt x="5486019" y="72923"/>
                </a:cubicBezTo>
                <a:lnTo>
                  <a:pt x="5486019" y="656311"/>
                </a:lnTo>
                <a:cubicBezTo>
                  <a:pt x="5486019" y="696585"/>
                  <a:pt x="5453370" y="729234"/>
                  <a:pt x="5413096" y="729234"/>
                </a:cubicBezTo>
                <a:lnTo>
                  <a:pt x="72923" y="729234"/>
                </a:lnTo>
                <a:cubicBezTo>
                  <a:pt x="32649" y="729234"/>
                  <a:pt x="0" y="696585"/>
                  <a:pt x="0" y="656311"/>
                </a:cubicBezTo>
                <a:lnTo>
                  <a:pt x="0" y="7292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10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10000"/>
            </a:schemeClr>
          </a:effectRef>
          <a:fontRef idx="minor">
            <a:schemeClr val="lt1"/>
          </a:fontRef>
        </p:style>
        <p:txBody>
          <a:bodyPr spcFirstLastPara="0" vert="horz" wrap="square" lIns="97559" tIns="97559" rIns="981232" bIns="97559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Pumps, suspended by cranes, lowered down into pond</a:t>
            </a:r>
            <a:endParaRPr lang="en-US" sz="20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1828990" y="3627946"/>
            <a:ext cx="5486019" cy="729234"/>
          </a:xfrm>
          <a:custGeom>
            <a:avLst/>
            <a:gdLst>
              <a:gd name="connsiteX0" fmla="*/ 0 w 5486019"/>
              <a:gd name="connsiteY0" fmla="*/ 72923 h 729234"/>
              <a:gd name="connsiteX1" fmla="*/ 72923 w 5486019"/>
              <a:gd name="connsiteY1" fmla="*/ 0 h 729234"/>
              <a:gd name="connsiteX2" fmla="*/ 5413096 w 5486019"/>
              <a:gd name="connsiteY2" fmla="*/ 0 h 729234"/>
              <a:gd name="connsiteX3" fmla="*/ 5486019 w 5486019"/>
              <a:gd name="connsiteY3" fmla="*/ 72923 h 729234"/>
              <a:gd name="connsiteX4" fmla="*/ 5486019 w 5486019"/>
              <a:gd name="connsiteY4" fmla="*/ 656311 h 729234"/>
              <a:gd name="connsiteX5" fmla="*/ 5413096 w 5486019"/>
              <a:gd name="connsiteY5" fmla="*/ 729234 h 729234"/>
              <a:gd name="connsiteX6" fmla="*/ 72923 w 5486019"/>
              <a:gd name="connsiteY6" fmla="*/ 729234 h 729234"/>
              <a:gd name="connsiteX7" fmla="*/ 0 w 5486019"/>
              <a:gd name="connsiteY7" fmla="*/ 656311 h 729234"/>
              <a:gd name="connsiteX8" fmla="*/ 0 w 5486019"/>
              <a:gd name="connsiteY8" fmla="*/ 72923 h 72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019" h="729234">
                <a:moveTo>
                  <a:pt x="0" y="72923"/>
                </a:moveTo>
                <a:cubicBezTo>
                  <a:pt x="0" y="32649"/>
                  <a:pt x="32649" y="0"/>
                  <a:pt x="72923" y="0"/>
                </a:cubicBezTo>
                <a:lnTo>
                  <a:pt x="5413096" y="0"/>
                </a:lnTo>
                <a:cubicBezTo>
                  <a:pt x="5453370" y="0"/>
                  <a:pt x="5486019" y="32649"/>
                  <a:pt x="5486019" y="72923"/>
                </a:cubicBezTo>
                <a:lnTo>
                  <a:pt x="5486019" y="656311"/>
                </a:lnTo>
                <a:cubicBezTo>
                  <a:pt x="5486019" y="696585"/>
                  <a:pt x="5453370" y="729234"/>
                  <a:pt x="5413096" y="729234"/>
                </a:cubicBezTo>
                <a:lnTo>
                  <a:pt x="72923" y="729234"/>
                </a:lnTo>
                <a:cubicBezTo>
                  <a:pt x="32649" y="729234"/>
                  <a:pt x="0" y="696585"/>
                  <a:pt x="0" y="656311"/>
                </a:cubicBezTo>
                <a:lnTo>
                  <a:pt x="0" y="7292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20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20000"/>
            </a:schemeClr>
          </a:effectRef>
          <a:fontRef idx="minor">
            <a:schemeClr val="lt1"/>
          </a:fontRef>
        </p:style>
        <p:txBody>
          <a:bodyPr spcFirstLastPara="0" vert="horz" wrap="square" lIns="97559" tIns="97559" rIns="981232" bIns="97559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Pumped sand slurry injected with polymer</a:t>
            </a:r>
            <a:endParaRPr lang="en-US" sz="20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2238660" y="4458462"/>
            <a:ext cx="5486019" cy="729234"/>
          </a:xfrm>
          <a:custGeom>
            <a:avLst/>
            <a:gdLst>
              <a:gd name="connsiteX0" fmla="*/ 0 w 5486019"/>
              <a:gd name="connsiteY0" fmla="*/ 72923 h 729234"/>
              <a:gd name="connsiteX1" fmla="*/ 72923 w 5486019"/>
              <a:gd name="connsiteY1" fmla="*/ 0 h 729234"/>
              <a:gd name="connsiteX2" fmla="*/ 5413096 w 5486019"/>
              <a:gd name="connsiteY2" fmla="*/ 0 h 729234"/>
              <a:gd name="connsiteX3" fmla="*/ 5486019 w 5486019"/>
              <a:gd name="connsiteY3" fmla="*/ 72923 h 729234"/>
              <a:gd name="connsiteX4" fmla="*/ 5486019 w 5486019"/>
              <a:gd name="connsiteY4" fmla="*/ 656311 h 729234"/>
              <a:gd name="connsiteX5" fmla="*/ 5413096 w 5486019"/>
              <a:gd name="connsiteY5" fmla="*/ 729234 h 729234"/>
              <a:gd name="connsiteX6" fmla="*/ 72923 w 5486019"/>
              <a:gd name="connsiteY6" fmla="*/ 729234 h 729234"/>
              <a:gd name="connsiteX7" fmla="*/ 0 w 5486019"/>
              <a:gd name="connsiteY7" fmla="*/ 656311 h 729234"/>
              <a:gd name="connsiteX8" fmla="*/ 0 w 5486019"/>
              <a:gd name="connsiteY8" fmla="*/ 72923 h 72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019" h="729234">
                <a:moveTo>
                  <a:pt x="0" y="72923"/>
                </a:moveTo>
                <a:cubicBezTo>
                  <a:pt x="0" y="32649"/>
                  <a:pt x="32649" y="0"/>
                  <a:pt x="72923" y="0"/>
                </a:cubicBezTo>
                <a:lnTo>
                  <a:pt x="5413096" y="0"/>
                </a:lnTo>
                <a:cubicBezTo>
                  <a:pt x="5453370" y="0"/>
                  <a:pt x="5486019" y="32649"/>
                  <a:pt x="5486019" y="72923"/>
                </a:cubicBezTo>
                <a:lnTo>
                  <a:pt x="5486019" y="656311"/>
                </a:lnTo>
                <a:cubicBezTo>
                  <a:pt x="5486019" y="696585"/>
                  <a:pt x="5453370" y="729234"/>
                  <a:pt x="5413096" y="729234"/>
                </a:cubicBezTo>
                <a:lnTo>
                  <a:pt x="72923" y="729234"/>
                </a:lnTo>
                <a:cubicBezTo>
                  <a:pt x="32649" y="729234"/>
                  <a:pt x="0" y="696585"/>
                  <a:pt x="0" y="656311"/>
                </a:cubicBezTo>
                <a:lnTo>
                  <a:pt x="0" y="7292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30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30000"/>
            </a:schemeClr>
          </a:effectRef>
          <a:fontRef idx="minor">
            <a:schemeClr val="lt1"/>
          </a:fontRef>
        </p:style>
        <p:txBody>
          <a:bodyPr spcFirstLastPara="0" vert="horz" wrap="square" lIns="97559" tIns="97559" rIns="981232" bIns="97559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Sand slurry-polymer mixture pumped into geotextile tube for dewatering</a:t>
            </a:r>
            <a:endParaRPr lang="en-US" sz="20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2648330" y="5288979"/>
            <a:ext cx="5486019" cy="729234"/>
          </a:xfrm>
          <a:custGeom>
            <a:avLst/>
            <a:gdLst>
              <a:gd name="connsiteX0" fmla="*/ 0 w 5486019"/>
              <a:gd name="connsiteY0" fmla="*/ 72923 h 729234"/>
              <a:gd name="connsiteX1" fmla="*/ 72923 w 5486019"/>
              <a:gd name="connsiteY1" fmla="*/ 0 h 729234"/>
              <a:gd name="connsiteX2" fmla="*/ 5413096 w 5486019"/>
              <a:gd name="connsiteY2" fmla="*/ 0 h 729234"/>
              <a:gd name="connsiteX3" fmla="*/ 5486019 w 5486019"/>
              <a:gd name="connsiteY3" fmla="*/ 72923 h 729234"/>
              <a:gd name="connsiteX4" fmla="*/ 5486019 w 5486019"/>
              <a:gd name="connsiteY4" fmla="*/ 656311 h 729234"/>
              <a:gd name="connsiteX5" fmla="*/ 5413096 w 5486019"/>
              <a:gd name="connsiteY5" fmla="*/ 729234 h 729234"/>
              <a:gd name="connsiteX6" fmla="*/ 72923 w 5486019"/>
              <a:gd name="connsiteY6" fmla="*/ 729234 h 729234"/>
              <a:gd name="connsiteX7" fmla="*/ 0 w 5486019"/>
              <a:gd name="connsiteY7" fmla="*/ 656311 h 729234"/>
              <a:gd name="connsiteX8" fmla="*/ 0 w 5486019"/>
              <a:gd name="connsiteY8" fmla="*/ 72923 h 72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019" h="729234">
                <a:moveTo>
                  <a:pt x="0" y="72923"/>
                </a:moveTo>
                <a:cubicBezTo>
                  <a:pt x="0" y="32649"/>
                  <a:pt x="32649" y="0"/>
                  <a:pt x="72923" y="0"/>
                </a:cubicBezTo>
                <a:lnTo>
                  <a:pt x="5413096" y="0"/>
                </a:lnTo>
                <a:cubicBezTo>
                  <a:pt x="5453370" y="0"/>
                  <a:pt x="5486019" y="32649"/>
                  <a:pt x="5486019" y="72923"/>
                </a:cubicBezTo>
                <a:lnTo>
                  <a:pt x="5486019" y="656311"/>
                </a:lnTo>
                <a:cubicBezTo>
                  <a:pt x="5486019" y="696585"/>
                  <a:pt x="5453370" y="729234"/>
                  <a:pt x="5413096" y="729234"/>
                </a:cubicBezTo>
                <a:lnTo>
                  <a:pt x="72923" y="729234"/>
                </a:lnTo>
                <a:cubicBezTo>
                  <a:pt x="32649" y="729234"/>
                  <a:pt x="0" y="696585"/>
                  <a:pt x="0" y="656311"/>
                </a:cubicBezTo>
                <a:lnTo>
                  <a:pt x="0" y="7292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40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97559" tIns="97559" rIns="981232" bIns="97559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Geotextile tube weep water pumped back to pond</a:t>
            </a:r>
            <a:endParaRPr lang="en-US" sz="20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6021666" y="2499658"/>
            <a:ext cx="474002" cy="474002"/>
          </a:xfrm>
          <a:custGeom>
            <a:avLst/>
            <a:gdLst>
              <a:gd name="connsiteX0" fmla="*/ 0 w 474002"/>
              <a:gd name="connsiteY0" fmla="*/ 260701 h 474002"/>
              <a:gd name="connsiteX1" fmla="*/ 106650 w 474002"/>
              <a:gd name="connsiteY1" fmla="*/ 260701 h 474002"/>
              <a:gd name="connsiteX2" fmla="*/ 106650 w 474002"/>
              <a:gd name="connsiteY2" fmla="*/ 0 h 474002"/>
              <a:gd name="connsiteX3" fmla="*/ 367352 w 474002"/>
              <a:gd name="connsiteY3" fmla="*/ 0 h 474002"/>
              <a:gd name="connsiteX4" fmla="*/ 367352 w 474002"/>
              <a:gd name="connsiteY4" fmla="*/ 260701 h 474002"/>
              <a:gd name="connsiteX5" fmla="*/ 474002 w 474002"/>
              <a:gd name="connsiteY5" fmla="*/ 260701 h 474002"/>
              <a:gd name="connsiteX6" fmla="*/ 237001 w 474002"/>
              <a:gd name="connsiteY6" fmla="*/ 474002 h 474002"/>
              <a:gd name="connsiteX7" fmla="*/ 0 w 474002"/>
              <a:gd name="connsiteY7" fmla="*/ 260701 h 47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002" h="474002">
                <a:moveTo>
                  <a:pt x="0" y="260701"/>
                </a:moveTo>
                <a:lnTo>
                  <a:pt x="106650" y="260701"/>
                </a:lnTo>
                <a:lnTo>
                  <a:pt x="106650" y="0"/>
                </a:lnTo>
                <a:lnTo>
                  <a:pt x="367352" y="0"/>
                </a:lnTo>
                <a:lnTo>
                  <a:pt x="367352" y="260701"/>
                </a:lnTo>
                <a:lnTo>
                  <a:pt x="474002" y="260701"/>
                </a:lnTo>
                <a:lnTo>
                  <a:pt x="237001" y="474002"/>
                </a:lnTo>
                <a:lnTo>
                  <a:pt x="0" y="260701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4590" tIns="27940" rIns="134590" bIns="145255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6431337" y="3330175"/>
            <a:ext cx="474002" cy="474002"/>
          </a:xfrm>
          <a:custGeom>
            <a:avLst/>
            <a:gdLst>
              <a:gd name="connsiteX0" fmla="*/ 0 w 474002"/>
              <a:gd name="connsiteY0" fmla="*/ 260701 h 474002"/>
              <a:gd name="connsiteX1" fmla="*/ 106650 w 474002"/>
              <a:gd name="connsiteY1" fmla="*/ 260701 h 474002"/>
              <a:gd name="connsiteX2" fmla="*/ 106650 w 474002"/>
              <a:gd name="connsiteY2" fmla="*/ 0 h 474002"/>
              <a:gd name="connsiteX3" fmla="*/ 367352 w 474002"/>
              <a:gd name="connsiteY3" fmla="*/ 0 h 474002"/>
              <a:gd name="connsiteX4" fmla="*/ 367352 w 474002"/>
              <a:gd name="connsiteY4" fmla="*/ 260701 h 474002"/>
              <a:gd name="connsiteX5" fmla="*/ 474002 w 474002"/>
              <a:gd name="connsiteY5" fmla="*/ 260701 h 474002"/>
              <a:gd name="connsiteX6" fmla="*/ 237001 w 474002"/>
              <a:gd name="connsiteY6" fmla="*/ 474002 h 474002"/>
              <a:gd name="connsiteX7" fmla="*/ 0 w 474002"/>
              <a:gd name="connsiteY7" fmla="*/ 260701 h 47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002" h="474002">
                <a:moveTo>
                  <a:pt x="0" y="260701"/>
                </a:moveTo>
                <a:lnTo>
                  <a:pt x="106650" y="260701"/>
                </a:lnTo>
                <a:lnTo>
                  <a:pt x="106650" y="0"/>
                </a:lnTo>
                <a:lnTo>
                  <a:pt x="367352" y="0"/>
                </a:lnTo>
                <a:lnTo>
                  <a:pt x="367352" y="260701"/>
                </a:lnTo>
                <a:lnTo>
                  <a:pt x="474002" y="260701"/>
                </a:lnTo>
                <a:lnTo>
                  <a:pt x="237001" y="474002"/>
                </a:lnTo>
                <a:lnTo>
                  <a:pt x="0" y="260701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-13333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-13333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4590" tIns="27940" rIns="134590" bIns="145255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6841007" y="4148538"/>
            <a:ext cx="474002" cy="474002"/>
          </a:xfrm>
          <a:custGeom>
            <a:avLst/>
            <a:gdLst>
              <a:gd name="connsiteX0" fmla="*/ 0 w 474002"/>
              <a:gd name="connsiteY0" fmla="*/ 260701 h 474002"/>
              <a:gd name="connsiteX1" fmla="*/ 106650 w 474002"/>
              <a:gd name="connsiteY1" fmla="*/ 260701 h 474002"/>
              <a:gd name="connsiteX2" fmla="*/ 106650 w 474002"/>
              <a:gd name="connsiteY2" fmla="*/ 0 h 474002"/>
              <a:gd name="connsiteX3" fmla="*/ 367352 w 474002"/>
              <a:gd name="connsiteY3" fmla="*/ 0 h 474002"/>
              <a:gd name="connsiteX4" fmla="*/ 367352 w 474002"/>
              <a:gd name="connsiteY4" fmla="*/ 260701 h 474002"/>
              <a:gd name="connsiteX5" fmla="*/ 474002 w 474002"/>
              <a:gd name="connsiteY5" fmla="*/ 260701 h 474002"/>
              <a:gd name="connsiteX6" fmla="*/ 237001 w 474002"/>
              <a:gd name="connsiteY6" fmla="*/ 474002 h 474002"/>
              <a:gd name="connsiteX7" fmla="*/ 0 w 474002"/>
              <a:gd name="connsiteY7" fmla="*/ 260701 h 47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002" h="474002">
                <a:moveTo>
                  <a:pt x="0" y="260701"/>
                </a:moveTo>
                <a:lnTo>
                  <a:pt x="106650" y="260701"/>
                </a:lnTo>
                <a:lnTo>
                  <a:pt x="106650" y="0"/>
                </a:lnTo>
                <a:lnTo>
                  <a:pt x="367352" y="0"/>
                </a:lnTo>
                <a:lnTo>
                  <a:pt x="367352" y="260701"/>
                </a:lnTo>
                <a:lnTo>
                  <a:pt x="474002" y="260701"/>
                </a:lnTo>
                <a:lnTo>
                  <a:pt x="237001" y="474002"/>
                </a:lnTo>
                <a:lnTo>
                  <a:pt x="0" y="260701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-26667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-26667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4590" tIns="27940" rIns="134590" bIns="145255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7250677" y="4987157"/>
            <a:ext cx="474002" cy="474002"/>
          </a:xfrm>
          <a:custGeom>
            <a:avLst/>
            <a:gdLst>
              <a:gd name="connsiteX0" fmla="*/ 0 w 474002"/>
              <a:gd name="connsiteY0" fmla="*/ 260701 h 474002"/>
              <a:gd name="connsiteX1" fmla="*/ 106650 w 474002"/>
              <a:gd name="connsiteY1" fmla="*/ 260701 h 474002"/>
              <a:gd name="connsiteX2" fmla="*/ 106650 w 474002"/>
              <a:gd name="connsiteY2" fmla="*/ 0 h 474002"/>
              <a:gd name="connsiteX3" fmla="*/ 367352 w 474002"/>
              <a:gd name="connsiteY3" fmla="*/ 0 h 474002"/>
              <a:gd name="connsiteX4" fmla="*/ 367352 w 474002"/>
              <a:gd name="connsiteY4" fmla="*/ 260701 h 474002"/>
              <a:gd name="connsiteX5" fmla="*/ 474002 w 474002"/>
              <a:gd name="connsiteY5" fmla="*/ 260701 h 474002"/>
              <a:gd name="connsiteX6" fmla="*/ 237001 w 474002"/>
              <a:gd name="connsiteY6" fmla="*/ 474002 h 474002"/>
              <a:gd name="connsiteX7" fmla="*/ 0 w 474002"/>
              <a:gd name="connsiteY7" fmla="*/ 260701 h 47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002" h="474002">
                <a:moveTo>
                  <a:pt x="0" y="260701"/>
                </a:moveTo>
                <a:lnTo>
                  <a:pt x="106650" y="260701"/>
                </a:lnTo>
                <a:lnTo>
                  <a:pt x="106650" y="0"/>
                </a:lnTo>
                <a:lnTo>
                  <a:pt x="367352" y="0"/>
                </a:lnTo>
                <a:lnTo>
                  <a:pt x="367352" y="260701"/>
                </a:lnTo>
                <a:lnTo>
                  <a:pt x="474002" y="260701"/>
                </a:lnTo>
                <a:lnTo>
                  <a:pt x="237001" y="474002"/>
                </a:lnTo>
                <a:lnTo>
                  <a:pt x="0" y="260701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-4000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-4000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4590" tIns="27940" rIns="134590" bIns="145255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WEDA Midwest Chapter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9A38-5370-49C7-8B5E-7F3510F217A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Extreme Weather Pumping &amp; Dewatering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05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  <p:bldP spid="11" grpId="0" uiExpand="1" build="p" animBg="1"/>
      <p:bldP spid="12" grpId="0" uiExpand="1" build="p" animBg="1"/>
      <p:bldP spid="13" grpId="0" uiExpand="1" build="p" animBg="1"/>
      <p:bldP spid="14" grpId="0" uiExpand="1" build="p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904325"/>
            <a:ext cx="7125113" cy="924475"/>
          </a:xfrm>
        </p:spPr>
        <p:txBody>
          <a:bodyPr/>
          <a:lstStyle/>
          <a:p>
            <a:r>
              <a:rPr lang="en-US" dirty="0" smtClean="0"/>
              <a:t>Site Photos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WEDA Midwest Chapter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9A38-5370-49C7-8B5E-7F3510F217A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Extreme Weather Pumping &amp; Dewatering</a:t>
            </a:r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2057398" y="5507493"/>
            <a:ext cx="5562602" cy="702760"/>
          </a:xfrm>
          <a:custGeom>
            <a:avLst/>
            <a:gdLst>
              <a:gd name="connsiteX0" fmla="*/ 0 w 1894232"/>
              <a:gd name="connsiteY0" fmla="*/ 0 h 702760"/>
              <a:gd name="connsiteX1" fmla="*/ 1894232 w 1894232"/>
              <a:gd name="connsiteY1" fmla="*/ 0 h 702760"/>
              <a:gd name="connsiteX2" fmla="*/ 1894232 w 1894232"/>
              <a:gd name="connsiteY2" fmla="*/ 702760 h 702760"/>
              <a:gd name="connsiteX3" fmla="*/ 0 w 1894232"/>
              <a:gd name="connsiteY3" fmla="*/ 702760 h 702760"/>
              <a:gd name="connsiteX4" fmla="*/ 0 w 1894232"/>
              <a:gd name="connsiteY4" fmla="*/ 0 h 70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232" h="702760">
                <a:moveTo>
                  <a:pt x="0" y="0"/>
                </a:moveTo>
                <a:lnTo>
                  <a:pt x="1894232" y="0"/>
                </a:lnTo>
                <a:lnTo>
                  <a:pt x="1894232" y="702760"/>
                </a:lnTo>
                <a:lnTo>
                  <a:pt x="0" y="7027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4" tIns="120904" rIns="120904" bIns="0" numCol="1" spcCol="1270" anchor="t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Hole cut in ice</a:t>
            </a:r>
            <a:endParaRPr lang="en-US" sz="1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99" y="1828800"/>
            <a:ext cx="48768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842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904325"/>
            <a:ext cx="7125113" cy="924475"/>
          </a:xfrm>
        </p:spPr>
        <p:txBody>
          <a:bodyPr/>
          <a:lstStyle/>
          <a:p>
            <a:r>
              <a:rPr lang="en-US" dirty="0" smtClean="0"/>
              <a:t>Site Photos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WEDA Midwest Chapter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9A38-5370-49C7-8B5E-7F3510F217A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Extreme Weather Pumping &amp; Dewatering</a:t>
            </a:r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2057398" y="5507493"/>
            <a:ext cx="5562602" cy="702760"/>
          </a:xfrm>
          <a:custGeom>
            <a:avLst/>
            <a:gdLst>
              <a:gd name="connsiteX0" fmla="*/ 0 w 1894232"/>
              <a:gd name="connsiteY0" fmla="*/ 0 h 702760"/>
              <a:gd name="connsiteX1" fmla="*/ 1894232 w 1894232"/>
              <a:gd name="connsiteY1" fmla="*/ 0 h 702760"/>
              <a:gd name="connsiteX2" fmla="*/ 1894232 w 1894232"/>
              <a:gd name="connsiteY2" fmla="*/ 702760 h 702760"/>
              <a:gd name="connsiteX3" fmla="*/ 0 w 1894232"/>
              <a:gd name="connsiteY3" fmla="*/ 702760 h 702760"/>
              <a:gd name="connsiteX4" fmla="*/ 0 w 1894232"/>
              <a:gd name="connsiteY4" fmla="*/ 0 h 70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232" h="702760">
                <a:moveTo>
                  <a:pt x="0" y="0"/>
                </a:moveTo>
                <a:lnTo>
                  <a:pt x="1894232" y="0"/>
                </a:lnTo>
                <a:lnTo>
                  <a:pt x="1894232" y="702760"/>
                </a:lnTo>
                <a:lnTo>
                  <a:pt x="0" y="7027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4" tIns="120904" rIns="120904" bIns="0" numCol="1" spcCol="1270" anchor="t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Pump suspended with crane truck</a:t>
            </a:r>
            <a:endParaRPr lang="en-US" sz="1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99" y="1869440"/>
            <a:ext cx="4876800" cy="3576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735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904325"/>
            <a:ext cx="7125113" cy="924475"/>
          </a:xfrm>
        </p:spPr>
        <p:txBody>
          <a:bodyPr/>
          <a:lstStyle/>
          <a:p>
            <a:r>
              <a:rPr lang="en-US" dirty="0" smtClean="0"/>
              <a:t>Site Photos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WEDA Midwest Chapter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9A38-5370-49C7-8B5E-7F3510F217A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Extreme Weather Pumping &amp; Dewatering</a:t>
            </a:r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2057398" y="5507493"/>
            <a:ext cx="5562602" cy="702760"/>
          </a:xfrm>
          <a:custGeom>
            <a:avLst/>
            <a:gdLst>
              <a:gd name="connsiteX0" fmla="*/ 0 w 1894232"/>
              <a:gd name="connsiteY0" fmla="*/ 0 h 702760"/>
              <a:gd name="connsiteX1" fmla="*/ 1894232 w 1894232"/>
              <a:gd name="connsiteY1" fmla="*/ 0 h 702760"/>
              <a:gd name="connsiteX2" fmla="*/ 1894232 w 1894232"/>
              <a:gd name="connsiteY2" fmla="*/ 702760 h 702760"/>
              <a:gd name="connsiteX3" fmla="*/ 0 w 1894232"/>
              <a:gd name="connsiteY3" fmla="*/ 702760 h 702760"/>
              <a:gd name="connsiteX4" fmla="*/ 0 w 1894232"/>
              <a:gd name="connsiteY4" fmla="*/ 0 h 70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232" h="702760">
                <a:moveTo>
                  <a:pt x="0" y="0"/>
                </a:moveTo>
                <a:lnTo>
                  <a:pt x="1894232" y="0"/>
                </a:lnTo>
                <a:lnTo>
                  <a:pt x="1894232" y="702760"/>
                </a:lnTo>
                <a:lnTo>
                  <a:pt x="0" y="7027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4" tIns="120904" rIns="120904" bIns="0" numCol="1" spcCol="1270" anchor="t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Pumping operation</a:t>
            </a:r>
            <a:endParaRPr lang="en-US" sz="1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99" y="1828800"/>
            <a:ext cx="48768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492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1279</TotalTime>
  <Words>566</Words>
  <Application>Microsoft Office PowerPoint</Application>
  <PresentationFormat>On-screen Show (4:3)</PresentationFormat>
  <Paragraphs>129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Winter</vt:lpstr>
      <vt:lpstr>Extreme Weather Pumping &amp; Dewatering</vt:lpstr>
      <vt:lpstr>Project Overview</vt:lpstr>
      <vt:lpstr>Preferred Sands </vt:lpstr>
      <vt:lpstr>Scope of Work</vt:lpstr>
      <vt:lpstr>Equipment</vt:lpstr>
      <vt:lpstr>Method</vt:lpstr>
      <vt:lpstr>Site Photos</vt:lpstr>
      <vt:lpstr>Site Photos</vt:lpstr>
      <vt:lpstr>Site Photos</vt:lpstr>
      <vt:lpstr>Site Photos</vt:lpstr>
      <vt:lpstr>Site Photos</vt:lpstr>
      <vt:lpstr>Site Photos</vt:lpstr>
      <vt:lpstr>Site Photos</vt:lpstr>
      <vt:lpstr>Site Photos</vt:lpstr>
      <vt:lpstr>Challenges</vt:lpstr>
      <vt:lpstr>Complications of the Cold</vt:lpstr>
      <vt:lpstr>Summary</vt:lpstr>
      <vt:lpstr>Questions about the project?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 Wilson</dc:creator>
  <cp:lastModifiedBy>sponstein</cp:lastModifiedBy>
  <cp:revision>60</cp:revision>
  <dcterms:created xsi:type="dcterms:W3CDTF">2012-03-15T03:10:17Z</dcterms:created>
  <dcterms:modified xsi:type="dcterms:W3CDTF">2012-04-24T13:49:04Z</dcterms:modified>
</cp:coreProperties>
</file>