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56" r:id="rId5"/>
    <p:sldId id="268" r:id="rId6"/>
    <p:sldId id="262" r:id="rId7"/>
    <p:sldId id="272" r:id="rId8"/>
    <p:sldId id="258" r:id="rId9"/>
    <p:sldId id="259" r:id="rId10"/>
    <p:sldId id="271" r:id="rId11"/>
    <p:sldId id="267" r:id="rId12"/>
    <p:sldId id="265" r:id="rId13"/>
    <p:sldId id="269" r:id="rId14"/>
    <p:sldId id="273" r:id="rId15"/>
    <p:sldId id="274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94" autoAdjust="0"/>
    <p:restoredTop sz="94635"/>
  </p:normalViewPr>
  <p:slideViewPr>
    <p:cSldViewPr showGuides="1">
      <p:cViewPr varScale="1">
        <p:scale>
          <a:sx n="79" d="100"/>
          <a:sy n="79" d="100"/>
        </p:scale>
        <p:origin x="74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3054" y="72"/>
      </p:cViewPr>
      <p:guideLst/>
    </p:cSldViewPr>
  </p:notesViewPr>
  <p:gridSpacing cx="228600" cy="228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isabellaaftanis\Desktop\WEDA%20Presentation\ASBPA%20Coastal%20Universities%20Guid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isabellaaftanis\Desktop\WEDA%20Presentation\ASBPA%20Coastal%20Universities%20Guid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Surveys</a:t>
            </a:r>
            <a:r>
              <a:rPr lang="en-US" baseline="0" dirty="0"/>
              <a:t> sent to 144 people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F56-4144-882F-56E589352BE8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F56-4144-882F-56E589352BE8}"/>
              </c:ext>
            </c:extLst>
          </c:dPt>
          <c:dLbls>
            <c:dLbl>
              <c:idx val="0"/>
              <c:layout>
                <c:manualLayout>
                  <c:x val="-0.19529399365974937"/>
                  <c:y val="-0.26400537351750497"/>
                </c:manualLayout>
              </c:layout>
              <c:tx>
                <c:rich>
                  <a:bodyPr/>
                  <a:lstStyle/>
                  <a:p>
                    <a:fld id="{682905B0-0179-4908-A902-F1D81BFC906F}" type="PERCENTAGE">
                      <a:rPr lang="en-US" smtClean="0"/>
                      <a:pPr/>
                      <a:t>[PERCENTAGE]</a:t>
                    </a:fld>
                    <a:br>
                      <a:rPr lang="en-US"/>
                    </a:br>
                    <a:r>
                      <a:rPr lang="en-US"/>
                      <a:t>(111)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F56-4144-882F-56E589352BE8}"/>
                </c:ext>
              </c:extLst>
            </c:dLbl>
            <c:dLbl>
              <c:idx val="1"/>
              <c:layout>
                <c:manualLayout>
                  <c:x val="0.17218952093265452"/>
                  <c:y val="0.18056796389874338"/>
                </c:manualLayout>
              </c:layout>
              <c:tx>
                <c:rich>
                  <a:bodyPr/>
                  <a:lstStyle/>
                  <a:p>
                    <a:fld id="{5B447F0B-8154-40FF-9D91-28B5A500266E}" type="PERCENTAGE">
                      <a:rPr lang="en-US" smtClean="0"/>
                      <a:pPr/>
                      <a:t>[PERCENTAGE]</a:t>
                    </a:fld>
                    <a:br>
                      <a:rPr lang="en-US"/>
                    </a:br>
                    <a:r>
                      <a:rPr lang="en-US"/>
                      <a:t>(33)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F56-4144-882F-56E589352B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Sheet3!$H$16:$I$16</c:f>
              <c:strCache>
                <c:ptCount val="2"/>
                <c:pt idx="0">
                  <c:v>No Response (111)</c:v>
                </c:pt>
                <c:pt idx="1">
                  <c:v>Responded (33)</c:v>
                </c:pt>
              </c:strCache>
            </c:strRef>
          </c:cat>
          <c:val>
            <c:numRef>
              <c:f>Sheet3!$H$17:$I$17</c:f>
              <c:numCache>
                <c:formatCode>General</c:formatCode>
                <c:ptCount val="2"/>
                <c:pt idx="0">
                  <c:v>111</c:v>
                </c:pt>
                <c:pt idx="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56-4144-882F-56E589352BE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Of the 33 Survey</a:t>
            </a:r>
            <a:r>
              <a:rPr lang="en-US" baseline="0" dirty="0"/>
              <a:t> Responses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8EC-4C80-B5E6-B174A585E83C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8EC-4C80-B5E6-B174A585E83C}"/>
              </c:ext>
            </c:extLst>
          </c:dPt>
          <c:dLbls>
            <c:dLbl>
              <c:idx val="0"/>
              <c:layout>
                <c:manualLayout>
                  <c:x val="-0.20085564304461942"/>
                  <c:y val="-9.364046494708319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EC-4C80-B5E6-B174A585E83C}"/>
                </c:ext>
              </c:extLst>
            </c:dLbl>
            <c:dLbl>
              <c:idx val="1"/>
              <c:layout>
                <c:manualLayout>
                  <c:x val="0.18418897637795276"/>
                  <c:y val="9.980830379210747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EC-4C80-B5E6-B174A585E8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Sheet3!$H$20:$I$20</c:f>
              <c:strCache>
                <c:ptCount val="2"/>
                <c:pt idx="0">
                  <c:v>No to  Dredring Related Info (22)</c:v>
                </c:pt>
                <c:pt idx="1">
                  <c:v>Yes to Dredging Related Info (11)</c:v>
                </c:pt>
              </c:strCache>
            </c:strRef>
          </c:cat>
          <c:val>
            <c:numRef>
              <c:f>Sheet3!$H$21:$I$21</c:f>
              <c:numCache>
                <c:formatCode>General</c:formatCode>
                <c:ptCount val="2"/>
                <c:pt idx="0">
                  <c:v>22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EC-4C80-B5E6-B174A585E83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8F7510-5C21-4C38-A5F4-DB37AC7D1107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D2070-5491-407D-A33D-399FB0F3B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218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legend to this slide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2D2070-5491-407D-A33D-399FB0F3BC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87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yes is related to offering a course or class that’s main topic is dredging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2D2070-5491-407D-A33D-399FB0F3BC9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76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18000">
              <a:srgbClr val="003366"/>
            </a:gs>
            <a:gs pos="79000">
              <a:srgbClr val="00666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40A86-1651-3F00-4590-D4671ACC38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14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465234-595D-BD4F-9CC0-319BDA402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9407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22390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E5E87-8861-44F3-09E7-CDC21A395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365125"/>
            <a:ext cx="86868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650C6-F5DA-B75A-CBF3-DD5CC29EC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0" y="1825625"/>
            <a:ext cx="86868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540CAB-B522-DE85-E955-F1AC13DC87FF}"/>
              </a:ext>
            </a:extLst>
          </p:cNvPr>
          <p:cNvSpPr/>
          <p:nvPr userDrawn="1"/>
        </p:nvSpPr>
        <p:spPr>
          <a:xfrm>
            <a:off x="0" y="0"/>
            <a:ext cx="2209800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634DA9-D831-96A3-648B-FE5C9AAE5C6D}"/>
              </a:ext>
            </a:extLst>
          </p:cNvPr>
          <p:cNvSpPr/>
          <p:nvPr userDrawn="1"/>
        </p:nvSpPr>
        <p:spPr>
          <a:xfrm>
            <a:off x="2209800" y="0"/>
            <a:ext cx="4571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A5D49C52-715E-366C-D012-D4AE15E13B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96" y="5660459"/>
            <a:ext cx="2209800" cy="103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693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88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E5E87-8861-44F3-09E7-CDC21A395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365125"/>
            <a:ext cx="86868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650C6-F5DA-B75A-CBF3-DD5CC29EC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0" y="1825625"/>
            <a:ext cx="86868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540CAB-B522-DE85-E955-F1AC13DC87FF}"/>
              </a:ext>
            </a:extLst>
          </p:cNvPr>
          <p:cNvSpPr/>
          <p:nvPr userDrawn="1"/>
        </p:nvSpPr>
        <p:spPr>
          <a:xfrm>
            <a:off x="0" y="0"/>
            <a:ext cx="2209800" cy="68580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634DA9-D831-96A3-648B-FE5C9AAE5C6D}"/>
              </a:ext>
            </a:extLst>
          </p:cNvPr>
          <p:cNvSpPr/>
          <p:nvPr userDrawn="1"/>
        </p:nvSpPr>
        <p:spPr>
          <a:xfrm>
            <a:off x="2209800" y="0"/>
            <a:ext cx="4571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6213118B-D6CA-F32F-5DAF-6B147B3E4F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96" y="5660459"/>
            <a:ext cx="2209800" cy="103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72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88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E5E87-8861-44F3-09E7-CDC21A395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972800" cy="1325563"/>
          </a:xfr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650C6-F5DA-B75A-CBF3-DD5CC29EC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5625"/>
            <a:ext cx="10972800" cy="4351338"/>
          </a:xfr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  <a:lvl2pPr>
              <a:defRPr>
                <a:solidFill>
                  <a:srgbClr val="003366"/>
                </a:solidFill>
              </a:defRPr>
            </a:lvl2pPr>
            <a:lvl3pPr>
              <a:defRPr>
                <a:solidFill>
                  <a:srgbClr val="003366"/>
                </a:solidFill>
              </a:defRPr>
            </a:lvl3pPr>
            <a:lvl4pPr>
              <a:defRPr>
                <a:solidFill>
                  <a:srgbClr val="003366"/>
                </a:solidFill>
              </a:defRPr>
            </a:lvl4pPr>
            <a:lvl5pPr>
              <a:defRPr>
                <a:solidFill>
                  <a:srgbClr val="00336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985717-AA84-1B7A-5405-B4B06BB1940B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2264B97-4BDA-6BA6-1EB7-EB26FA48BE79}"/>
              </a:ext>
            </a:extLst>
          </p:cNvPr>
          <p:cNvGrpSpPr/>
          <p:nvPr userDrawn="1"/>
        </p:nvGrpSpPr>
        <p:grpSpPr>
          <a:xfrm>
            <a:off x="38100" y="6304140"/>
            <a:ext cx="3086546" cy="546099"/>
            <a:chOff x="38100" y="6304140"/>
            <a:chExt cx="3086546" cy="54609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FC2ED9A-9250-4316-3DFC-4B1213B999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820"/>
            <a:stretch/>
          </p:blipFill>
          <p:spPr>
            <a:xfrm>
              <a:off x="38100" y="6304140"/>
              <a:ext cx="800100" cy="546099"/>
            </a:xfrm>
            <a:prstGeom prst="rect">
              <a:avLst/>
            </a:prstGeom>
          </p:spPr>
        </p:pic>
        <p:pic>
          <p:nvPicPr>
            <p:cNvPr id="13" name="Picture 12" descr="A black and white logo&#10;&#10;Description automatically generated">
              <a:extLst>
                <a:ext uri="{FF2B5EF4-FFF2-40B4-BE49-F238E27FC236}">
                  <a16:creationId xmlns:a16="http://schemas.microsoft.com/office/drawing/2014/main" id="{81B3ED6D-B167-91AE-63BC-02A7097494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086" b="11244"/>
            <a:stretch/>
          </p:blipFill>
          <p:spPr>
            <a:xfrm>
              <a:off x="838200" y="6450329"/>
              <a:ext cx="2286446" cy="2743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5884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88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71C5473-7566-1747-4ED0-0C01DE4AD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972800" cy="1325563"/>
          </a:xfr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D76D794-C15A-29FB-B690-25B11B69A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5625"/>
            <a:ext cx="10972800" cy="4351338"/>
          </a:xfr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  <a:lvl2pPr>
              <a:defRPr>
                <a:solidFill>
                  <a:srgbClr val="003366"/>
                </a:solidFill>
              </a:defRPr>
            </a:lvl2pPr>
            <a:lvl3pPr>
              <a:defRPr>
                <a:solidFill>
                  <a:srgbClr val="003366"/>
                </a:solidFill>
              </a:defRPr>
            </a:lvl3pPr>
            <a:lvl4pPr>
              <a:defRPr>
                <a:solidFill>
                  <a:srgbClr val="003366"/>
                </a:solidFill>
              </a:defRPr>
            </a:lvl4pPr>
            <a:lvl5pPr>
              <a:defRPr>
                <a:solidFill>
                  <a:srgbClr val="00336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8973F81-1061-EB3F-BBC9-5490B42281B6}"/>
              </a:ext>
            </a:extLst>
          </p:cNvPr>
          <p:cNvGrpSpPr/>
          <p:nvPr userDrawn="1"/>
        </p:nvGrpSpPr>
        <p:grpSpPr>
          <a:xfrm>
            <a:off x="38100" y="6304140"/>
            <a:ext cx="3086546" cy="546099"/>
            <a:chOff x="38100" y="6304140"/>
            <a:chExt cx="3086546" cy="5460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42BC5A4-2095-963E-19BA-B70A2EC1E0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820"/>
            <a:stretch/>
          </p:blipFill>
          <p:spPr>
            <a:xfrm>
              <a:off x="38100" y="6304140"/>
              <a:ext cx="800100" cy="546099"/>
            </a:xfrm>
            <a:prstGeom prst="rect">
              <a:avLst/>
            </a:prstGeom>
          </p:spPr>
        </p:pic>
        <p:pic>
          <p:nvPicPr>
            <p:cNvPr id="8" name="Picture 7" descr="A black and white logo&#10;&#10;Description automatically generated">
              <a:extLst>
                <a:ext uri="{FF2B5EF4-FFF2-40B4-BE49-F238E27FC236}">
                  <a16:creationId xmlns:a16="http://schemas.microsoft.com/office/drawing/2014/main" id="{53F36948-A3E2-4873-2E23-6DBF51F9CB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086" b="11244"/>
            <a:stretch/>
          </p:blipFill>
          <p:spPr>
            <a:xfrm>
              <a:off x="838200" y="6450329"/>
              <a:ext cx="2286446" cy="2743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9956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88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02C42E-CCA4-C959-1BCC-8EBF54A70D90}"/>
              </a:ext>
            </a:extLst>
          </p:cNvPr>
          <p:cNvSpPr/>
          <p:nvPr userDrawn="1"/>
        </p:nvSpPr>
        <p:spPr>
          <a:xfrm>
            <a:off x="-17580" y="6304140"/>
            <a:ext cx="12209580" cy="55386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85D50AF-31CE-98B6-D119-FE4DED060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972800" cy="1325563"/>
          </a:xfr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A25688-4B9F-AE95-DA75-F1FA87A85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5625"/>
            <a:ext cx="10972800" cy="4351338"/>
          </a:xfr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  <a:lvl2pPr>
              <a:defRPr>
                <a:solidFill>
                  <a:srgbClr val="003366"/>
                </a:solidFill>
              </a:defRPr>
            </a:lvl2pPr>
            <a:lvl3pPr>
              <a:defRPr>
                <a:solidFill>
                  <a:srgbClr val="003366"/>
                </a:solidFill>
              </a:defRPr>
            </a:lvl3pPr>
            <a:lvl4pPr>
              <a:defRPr>
                <a:solidFill>
                  <a:srgbClr val="003366"/>
                </a:solidFill>
              </a:defRPr>
            </a:lvl4pPr>
            <a:lvl5pPr>
              <a:defRPr>
                <a:solidFill>
                  <a:srgbClr val="00336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BE00F0F-E4DA-7261-2295-0E9E177F76F6}"/>
              </a:ext>
            </a:extLst>
          </p:cNvPr>
          <p:cNvGrpSpPr/>
          <p:nvPr userDrawn="1"/>
        </p:nvGrpSpPr>
        <p:grpSpPr>
          <a:xfrm>
            <a:off x="38100" y="6304140"/>
            <a:ext cx="3086546" cy="546099"/>
            <a:chOff x="38100" y="6304140"/>
            <a:chExt cx="3086546" cy="5460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0F4B914-59C6-6C10-FFD5-E6DBD66653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820"/>
            <a:stretch/>
          </p:blipFill>
          <p:spPr>
            <a:xfrm>
              <a:off x="38100" y="6304140"/>
              <a:ext cx="800100" cy="546099"/>
            </a:xfrm>
            <a:prstGeom prst="rect">
              <a:avLst/>
            </a:prstGeom>
          </p:spPr>
        </p:pic>
        <p:pic>
          <p:nvPicPr>
            <p:cNvPr id="8" name="Picture 7" descr="A black and white logo&#10;&#10;Description automatically generated">
              <a:extLst>
                <a:ext uri="{FF2B5EF4-FFF2-40B4-BE49-F238E27FC236}">
                  <a16:creationId xmlns:a16="http://schemas.microsoft.com/office/drawing/2014/main" id="{F189999D-352D-2425-7EE0-746A33F77C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086" b="11244"/>
            <a:stretch/>
          </p:blipFill>
          <p:spPr>
            <a:xfrm>
              <a:off x="838200" y="6450329"/>
              <a:ext cx="2286446" cy="2743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9639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88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DEA8E0-D8F7-91FE-3B5F-A037C35F6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1F9331-7421-01FA-A694-2B6B22756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8DEC4-B9B2-8C77-3324-BB4C7D1EE8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27F16A-EA7F-45A4-A804-977213A19D02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9E45C-0C49-7D4C-9467-3ED300A46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8E756-700A-FDB4-5789-88C720535C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6C5FE9-D92C-45C6-822E-25B33465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9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6281D-E124-9903-EB24-1B205435B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2600" y="228600"/>
            <a:ext cx="9144000" cy="1701800"/>
          </a:xfrm>
        </p:spPr>
        <p:txBody>
          <a:bodyPr>
            <a:normAutofit fontScale="90000"/>
          </a:bodyPr>
          <a:lstStyle/>
          <a:p>
            <a:r>
              <a:rPr lang="en-US" dirty="0"/>
              <a:t>Survey of University Dredging-</a:t>
            </a:r>
            <a:br>
              <a:rPr lang="en-US" dirty="0"/>
            </a:br>
            <a:r>
              <a:rPr lang="en-US" dirty="0"/>
              <a:t>Related Education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93FB1E-58F6-E643-48A3-368C8CC46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60011"/>
            <a:ext cx="9144000" cy="2947980"/>
          </a:xfrm>
        </p:spPr>
        <p:txBody>
          <a:bodyPr>
            <a:noAutofit/>
          </a:bodyPr>
          <a:lstStyle/>
          <a:p>
            <a:r>
              <a:rPr lang="en-US" sz="2000" dirty="0"/>
              <a:t>Gregory L. Williams, Ph.D., P.E </a:t>
            </a:r>
          </a:p>
          <a:p>
            <a:r>
              <a:rPr lang="en-US" sz="2000" dirty="0"/>
              <a:t>and</a:t>
            </a:r>
          </a:p>
          <a:p>
            <a:r>
              <a:rPr lang="en-US" sz="2000" dirty="0"/>
              <a:t>Isabella Aftanis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UNCW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000" dirty="0"/>
              <a:t>Donald F. Hayes, Ph.D., P.E., BCEE, F.ASCE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 Dredging Professor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964E1F-DB0E-6D7E-68B0-1D56D910E959}"/>
              </a:ext>
            </a:extLst>
          </p:cNvPr>
          <p:cNvSpPr txBox="1"/>
          <p:nvPr/>
        </p:nvSpPr>
        <p:spPr>
          <a:xfrm>
            <a:off x="3230802" y="567354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Eastern Chapter Conference - Baltimore Maryland October 15-17, 2024</a:t>
            </a:r>
          </a:p>
        </p:txBody>
      </p:sp>
      <p:pic>
        <p:nvPicPr>
          <p:cNvPr id="1028" name="Picture 4" descr="Western Dredging Association (WEDA) | Dredging Contractors of America">
            <a:extLst>
              <a:ext uri="{FF2B5EF4-FFF2-40B4-BE49-F238E27FC236}">
                <a16:creationId xmlns:a16="http://schemas.microsoft.com/office/drawing/2014/main" id="{9EB4A2D6-226D-E68D-4804-92DA27E516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00" b="32000"/>
          <a:stretch/>
        </p:blipFill>
        <p:spPr bwMode="auto">
          <a:xfrm>
            <a:off x="0" y="5673540"/>
            <a:ext cx="2226624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83831CC0-5D3D-020A-D8A6-A86D0653FD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86" b="-1"/>
          <a:stretch/>
        </p:blipFill>
        <p:spPr>
          <a:xfrm>
            <a:off x="9258438" y="6247472"/>
            <a:ext cx="2686482" cy="463578"/>
          </a:xfrm>
          <a:prstGeom prst="rect">
            <a:avLst/>
          </a:prstGeom>
        </p:spPr>
      </p:pic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2E7256DC-EF53-F993-3176-518748553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00"/>
          <a:stretch/>
        </p:blipFill>
        <p:spPr>
          <a:xfrm>
            <a:off x="8902732" y="5247460"/>
            <a:ext cx="3397894" cy="111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15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4F37E4-6B25-8305-0BE8-CE77F98F5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5" name="Content Placeholder 4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902FE545-69CF-3D57-D73B-0F63EF54C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525" y="5851525"/>
            <a:ext cx="1006475" cy="100647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4CBDBE-D76A-2F65-AFD9-BB4E168AB4CF}"/>
              </a:ext>
            </a:extLst>
          </p:cNvPr>
          <p:cNvSpPr txBox="1"/>
          <p:nvPr/>
        </p:nvSpPr>
        <p:spPr>
          <a:xfrm>
            <a:off x="2895600" y="1744190"/>
            <a:ext cx="6858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Motivation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Survey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ASBPA Coastal Universities Guide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Survey responses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Additional input/comments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FBE930-A3FE-0130-2252-4D7C3ADECBB1}"/>
              </a:ext>
            </a:extLst>
          </p:cNvPr>
          <p:cNvSpPr txBox="1"/>
          <p:nvPr/>
        </p:nvSpPr>
        <p:spPr>
          <a:xfrm>
            <a:off x="4038600" y="5715000"/>
            <a:ext cx="491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QR Code for YOUR input/comments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968F319-AD67-156F-6A80-9F98E811DA29}"/>
              </a:ext>
            </a:extLst>
          </p:cNvPr>
          <p:cNvSpPr/>
          <p:nvPr/>
        </p:nvSpPr>
        <p:spPr>
          <a:xfrm>
            <a:off x="6945549" y="4885581"/>
            <a:ext cx="4202349" cy="775917"/>
          </a:xfrm>
          <a:custGeom>
            <a:avLst/>
            <a:gdLst>
              <a:gd name="connsiteX0" fmla="*/ 0 w 4202349"/>
              <a:gd name="connsiteY0" fmla="*/ 707823 h 775917"/>
              <a:gd name="connsiteX1" fmla="*/ 1206230 w 4202349"/>
              <a:gd name="connsiteY1" fmla="*/ 143619 h 775917"/>
              <a:gd name="connsiteX2" fmla="*/ 2918298 w 4202349"/>
              <a:gd name="connsiteY2" fmla="*/ 46342 h 775917"/>
              <a:gd name="connsiteX3" fmla="*/ 4202349 w 4202349"/>
              <a:gd name="connsiteY3" fmla="*/ 775917 h 775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2349" h="775917">
                <a:moveTo>
                  <a:pt x="0" y="707823"/>
                </a:moveTo>
                <a:cubicBezTo>
                  <a:pt x="359923" y="480844"/>
                  <a:pt x="719847" y="253866"/>
                  <a:pt x="1206230" y="143619"/>
                </a:cubicBezTo>
                <a:cubicBezTo>
                  <a:pt x="1692613" y="33372"/>
                  <a:pt x="2418945" y="-59041"/>
                  <a:pt x="2918298" y="46342"/>
                </a:cubicBezTo>
                <a:cubicBezTo>
                  <a:pt x="3417651" y="151725"/>
                  <a:pt x="3810000" y="463821"/>
                  <a:pt x="4202349" y="775917"/>
                </a:cubicBezTo>
              </a:path>
            </a:pathLst>
          </a:custGeom>
          <a:noFill/>
          <a:ln w="41275">
            <a:solidFill>
              <a:schemeClr val="bg1"/>
            </a:solidFill>
            <a:headEnd w="lg" len="med"/>
            <a:tailEnd type="stealth" w="lg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4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4F37E4-6B25-8305-0BE8-CE77F98F5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5" name="Content Placeholder 4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902FE545-69CF-3D57-D73B-0F63EF54C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525" y="5851525"/>
            <a:ext cx="1006475" cy="100647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926CD7-2D56-5999-6954-14C2E064A5B5}"/>
              </a:ext>
            </a:extLst>
          </p:cNvPr>
          <p:cNvSpPr txBox="1"/>
          <p:nvPr/>
        </p:nvSpPr>
        <p:spPr>
          <a:xfrm>
            <a:off x="2667000" y="1828800"/>
            <a:ext cx="8915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3600" dirty="0">
                <a:solidFill>
                  <a:schemeClr val="bg1"/>
                </a:solidFill>
              </a:rPr>
              <a:t>Survey Scope </a:t>
            </a:r>
          </a:p>
          <a:p>
            <a:pPr marL="285750" indent="-285750">
              <a:buFontTx/>
              <a:buChar char="-"/>
            </a:pPr>
            <a:r>
              <a:rPr lang="en-US" sz="3600" dirty="0">
                <a:solidFill>
                  <a:schemeClr val="bg1"/>
                </a:solidFill>
              </a:rPr>
              <a:t>Survey Response </a:t>
            </a:r>
          </a:p>
          <a:p>
            <a:pPr marL="285750" indent="-285750">
              <a:buFontTx/>
              <a:buChar char="-"/>
            </a:pPr>
            <a:r>
              <a:rPr lang="en-US" sz="3600" dirty="0">
                <a:solidFill>
                  <a:schemeClr val="bg1"/>
                </a:solidFill>
              </a:rPr>
              <a:t>Summary of Programs with Dredging Courses/Modules</a:t>
            </a:r>
          </a:p>
          <a:p>
            <a:pPr marL="285750" indent="-285750">
              <a:buFontTx/>
              <a:buChar char="-"/>
            </a:pPr>
            <a:r>
              <a:rPr lang="en-US" sz="3600" dirty="0">
                <a:solidFill>
                  <a:schemeClr val="bg1"/>
                </a:solidFill>
              </a:rPr>
              <a:t>Questions/Recommendations</a:t>
            </a: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869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62439-8E9A-8045-4CE0-E7796EB35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292099"/>
            <a:ext cx="8686800" cy="777875"/>
          </a:xfrm>
        </p:spPr>
        <p:txBody>
          <a:bodyPr/>
          <a:lstStyle/>
          <a:p>
            <a:r>
              <a:rPr lang="en-US" dirty="0"/>
              <a:t>Survey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6B327514-5A4C-5866-A568-F201FA053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0" y="1371600"/>
            <a:ext cx="9144000" cy="4572000"/>
          </a:xfrm>
        </p:spPr>
        <p:txBody>
          <a:bodyPr>
            <a:norm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0" i="0" u="none" strike="noStrike" dirty="0">
                <a:effectLst/>
                <a:latin typeface="Aptos" panose="020B0004020202020204" pitchFamily="34" charset="0"/>
              </a:rPr>
              <a:t>Do you currently offer a dredging-specific class (undergraduate or graduate), i.e., the class has the word “dredging” in the class name and/or at least 50% of the class is focused on dredging?</a:t>
            </a:r>
          </a:p>
          <a:p>
            <a:pPr marL="742950" marR="0" lvl="1" indent="-285750" algn="l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b="0" i="0" u="none" strike="noStrike" dirty="0">
                <a:effectLst/>
                <a:latin typeface="Aptos" panose="020B0004020202020204" pitchFamily="34" charset="0"/>
              </a:rPr>
              <a:t>If yes, will you provide a POC and/or syllabus for follow-up discussion?</a:t>
            </a:r>
          </a:p>
          <a:p>
            <a:pPr marL="742950" marR="0" lvl="1" indent="-285750" algn="l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b="0" i="0" u="none" strike="noStrike" dirty="0">
                <a:effectLst/>
                <a:latin typeface="Aptos" panose="020B0004020202020204" pitchFamily="34" charset="0"/>
              </a:rPr>
              <a:t>If no, do you plan to offer such a class in the future?</a:t>
            </a:r>
          </a:p>
          <a:p>
            <a:pPr marL="457200" marR="0" lvl="1" indent="0" algn="l">
              <a:spcBef>
                <a:spcPts val="0"/>
              </a:spcBef>
              <a:spcAft>
                <a:spcPts val="0"/>
              </a:spcAft>
              <a:buNone/>
            </a:pPr>
            <a:endParaRPr lang="en-US" b="0" i="0" u="none" strike="noStrike" dirty="0">
              <a:effectLst/>
              <a:latin typeface="Aptos" panose="020B000402020202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0" i="0" u="none" strike="noStrike" dirty="0">
                <a:effectLst/>
                <a:latin typeface="Aptos" panose="020B0004020202020204" pitchFamily="34" charset="0"/>
              </a:rPr>
              <a:t>If the answer to #1 above is “no,” do you offer a class (undergraduate or graduate) that has a module or lecture focused on dredging?</a:t>
            </a:r>
          </a:p>
          <a:p>
            <a:pPr marL="742950" marR="0" lvl="1" indent="-285750" algn="l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b="0" i="0" u="none" strike="noStrike" dirty="0">
                <a:effectLst/>
                <a:latin typeface="Aptos" panose="020B0004020202020204" pitchFamily="34" charset="0"/>
              </a:rPr>
              <a:t>If yes, will you provide a POC and/or syllabus for follow-up discussion?</a:t>
            </a:r>
          </a:p>
          <a:p>
            <a:pPr marL="742950" marR="0" lvl="1" indent="-285750" algn="l">
              <a:spcBef>
                <a:spcPts val="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US" b="0" i="0" u="none" strike="noStrike" dirty="0">
                <a:effectLst/>
                <a:latin typeface="Aptos" panose="020B0004020202020204" pitchFamily="34" charset="0"/>
              </a:rPr>
              <a:t>If no, do you plan to add this to an existing class in the future?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3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4F37E4-6B25-8305-0BE8-CE77F98F5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8725" y="178309"/>
            <a:ext cx="8686800" cy="1004888"/>
          </a:xfrm>
        </p:spPr>
        <p:txBody>
          <a:bodyPr/>
          <a:lstStyle/>
          <a:p>
            <a:r>
              <a:rPr lang="en-US" dirty="0"/>
              <a:t>ASBPA Coastal Universities Guide</a:t>
            </a:r>
          </a:p>
        </p:txBody>
      </p:sp>
      <p:pic>
        <p:nvPicPr>
          <p:cNvPr id="5" name="Content Placeholder 4" descr="A map of the united states&#10;&#10;Description automatically generated">
            <a:extLst>
              <a:ext uri="{FF2B5EF4-FFF2-40B4-BE49-F238E27FC236}">
                <a16:creationId xmlns:a16="http://schemas.microsoft.com/office/drawing/2014/main" id="{FD389F5E-1C86-C647-4CE5-9E314C74D6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275610"/>
            <a:ext cx="8093603" cy="5201135"/>
          </a:xfrm>
        </p:spPr>
      </p:pic>
      <p:pic>
        <p:nvPicPr>
          <p:cNvPr id="6" name="Content Placeholder 4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D33BBD6C-D501-BC29-9468-01C81AEB21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525" y="5851525"/>
            <a:ext cx="1006475" cy="1006475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2B93385F-ABD8-6CC1-1A7D-E4F9915A6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15"/>
          <a:stretch/>
        </p:blipFill>
        <p:spPr>
          <a:xfrm>
            <a:off x="7967853" y="1478557"/>
            <a:ext cx="2792750" cy="172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717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E53F51-3CF9-2853-23E3-4CB094EEB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8725" y="136525"/>
            <a:ext cx="8686800" cy="777875"/>
          </a:xfrm>
        </p:spPr>
        <p:txBody>
          <a:bodyPr/>
          <a:lstStyle/>
          <a:p>
            <a:r>
              <a:rPr lang="en-US" dirty="0"/>
              <a:t>Total Survey Responses</a:t>
            </a:r>
          </a:p>
        </p:txBody>
      </p:sp>
      <p:pic>
        <p:nvPicPr>
          <p:cNvPr id="6" name="Content Placeholder 4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6D0A3AA8-18F4-CB96-3480-90AF84158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525" y="5851525"/>
            <a:ext cx="1006475" cy="1006475"/>
          </a:xfrm>
          <a:prstGeom prst="rect">
            <a:avLst/>
          </a:prstGeom>
        </p:spPr>
      </p:pic>
      <p:pic>
        <p:nvPicPr>
          <p:cNvPr id="17" name="Picture 16" descr="A map of the united states with yellow dots&#10;&#10;Description automatically generated">
            <a:extLst>
              <a:ext uri="{FF2B5EF4-FFF2-40B4-BE49-F238E27FC236}">
                <a16:creationId xmlns:a16="http://schemas.microsoft.com/office/drawing/2014/main" id="{BE69993C-5251-FEB7-D106-198ACEC23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925" y="828945"/>
            <a:ext cx="7772399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92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E699D-04C9-2A6B-07A9-FA2D60ED4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365125"/>
            <a:ext cx="8686800" cy="777875"/>
          </a:xfrm>
        </p:spPr>
        <p:txBody>
          <a:bodyPr/>
          <a:lstStyle/>
          <a:p>
            <a:r>
              <a:rPr lang="en-US" dirty="0"/>
              <a:t>Survey Responses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F4736D8-7AA5-B428-7D02-61E08DB2C3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712973"/>
              </p:ext>
            </p:extLst>
          </p:nvPr>
        </p:nvGraphicFramePr>
        <p:xfrm>
          <a:off x="2512786" y="1825625"/>
          <a:ext cx="4497614" cy="4117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51A6A6A-26C4-F88A-2385-5202BA60CC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1598158"/>
              </p:ext>
            </p:extLst>
          </p:nvPr>
        </p:nvGraphicFramePr>
        <p:xfrm>
          <a:off x="7353300" y="1825625"/>
          <a:ext cx="4572000" cy="4117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61245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E53F51-3CF9-2853-23E3-4CB094EEB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365125"/>
            <a:ext cx="8686800" cy="777875"/>
          </a:xfrm>
        </p:spPr>
        <p:txBody>
          <a:bodyPr/>
          <a:lstStyle/>
          <a:p>
            <a:r>
              <a:rPr lang="en-US" dirty="0"/>
              <a:t>“Yes” Responses</a:t>
            </a:r>
          </a:p>
        </p:txBody>
      </p:sp>
      <p:pic>
        <p:nvPicPr>
          <p:cNvPr id="6" name="Content Placeholder 4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6D0A3AA8-18F4-CB96-3480-90AF84158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525" y="5851525"/>
            <a:ext cx="1006475" cy="1006475"/>
          </a:xfrm>
          <a:prstGeom prst="rect">
            <a:avLst/>
          </a:prstGeom>
        </p:spPr>
      </p:pic>
      <p:pic>
        <p:nvPicPr>
          <p:cNvPr id="7" name="Content Placeholder 6" descr="A map of the united states&#10;&#10;Description automatically generated">
            <a:extLst>
              <a:ext uri="{FF2B5EF4-FFF2-40B4-BE49-F238E27FC236}">
                <a16:creationId xmlns:a16="http://schemas.microsoft.com/office/drawing/2014/main" id="{CAFE0706-CBFC-55CE-B5E6-3642D011AF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143000"/>
            <a:ext cx="7010400" cy="52578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22EAFA-3E0D-FBAB-CFA8-6BDD4FBD40E8}"/>
              </a:ext>
            </a:extLst>
          </p:cNvPr>
          <p:cNvSpPr txBox="1"/>
          <p:nvPr/>
        </p:nvSpPr>
        <p:spPr>
          <a:xfrm>
            <a:off x="9753600" y="1184105"/>
            <a:ext cx="21637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Yellow Dots: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UNCW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University of Florida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University of South Alabama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University of New Orleans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5218F8-CA40-1401-0505-3A849A49BFD5}"/>
              </a:ext>
            </a:extLst>
          </p:cNvPr>
          <p:cNvSpPr txBox="1"/>
          <p:nvPr/>
        </p:nvSpPr>
        <p:spPr>
          <a:xfrm>
            <a:off x="9753600" y="3429000"/>
            <a:ext cx="23817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Red Dots: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Old Dominion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Texas A&amp;M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Stevens Institute of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Florida Institute of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803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4F37E4-6B25-8305-0BE8-CE77F98F5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10972800" cy="1325563"/>
          </a:xfrm>
        </p:spPr>
        <p:txBody>
          <a:bodyPr/>
          <a:lstStyle/>
          <a:p>
            <a:r>
              <a:rPr lang="en-US" dirty="0"/>
              <a:t>Schools with Dredging Courses/Modules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E9C78B3F-F738-DC2E-410A-A6D97D6734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2600657"/>
              </p:ext>
            </p:extLst>
          </p:nvPr>
        </p:nvGraphicFramePr>
        <p:xfrm>
          <a:off x="381000" y="1371600"/>
          <a:ext cx="10972800" cy="44907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1492156658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9058797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3366"/>
                          </a:solidFill>
                        </a:rPr>
                        <a:t>University of North Carolina Wilmington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3366"/>
                          </a:solidFill>
                        </a:rPr>
                        <a:t>EGN 402: Dredging and Beach Nourishment (Whole class, Undergrad)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61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Old Dominion University 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CE 787/87:Dredging and Beach Engineering (Whole class, Graduate)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8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Texas A&amp;M – College Station*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OCEN 400: Basic Coastal Engineering (Module, Undergrad)</a:t>
                      </a:r>
                    </a:p>
                    <a:p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OCEN 474: Port and Harbor Engineering(Module, Undergrad)</a:t>
                      </a:r>
                    </a:p>
                    <a:p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OCEN 674: Port and Harbors (Module, Graduate)</a:t>
                      </a:r>
                    </a:p>
                    <a:p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OCEN 688: Marine Dredging(Whole class, Graduate)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98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Florida Institute of Technology*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OCE 4563: Port and Harbor Design (Module, Undergrad)</a:t>
                      </a:r>
                    </a:p>
                    <a:p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OCE 5563: Port and Harbor Engineering (Module, Graduate)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39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Stevens Institute of Technology*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OE 610: Marine Transportation (Module, Graduate)</a:t>
                      </a:r>
                    </a:p>
                    <a:p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OE 622: Design of Port Structures 1 (Module, Graduate)</a:t>
                      </a:r>
                    </a:p>
                    <a:p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OE 623: Design of Port Structures 2 (Module, Graduate)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74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University of Florida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EOC 5860: Port and Harbor Engineering (Module, Graduate)</a:t>
                      </a:r>
                    </a:p>
                    <a:p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EOC 6196: Littoral Processes(Module, Graduate)</a:t>
                      </a:r>
                    </a:p>
                    <a:p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EOC 6430: Coastal Structures(Module, Graduate)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75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University of South Alabama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rgbClr val="0033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590: Dredging and Dredged Material Management</a:t>
                      </a:r>
                      <a:r>
                        <a:rPr lang="en-US" sz="1400" b="1" dirty="0">
                          <a:solidFill>
                            <a:srgbClr val="003366"/>
                          </a:solidFill>
                          <a:effectLst/>
                        </a:rPr>
                        <a:t> (Full class, Graduate and Undergrad)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32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University of New Orleans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</a:rPr>
                        <a:t>ENCE 6334: Sediment Transport and Dredging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94227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B7ECB15-2A96-2C12-C785-0A602BF19E31}"/>
              </a:ext>
            </a:extLst>
          </p:cNvPr>
          <p:cNvSpPr txBox="1"/>
          <p:nvPr/>
        </p:nvSpPr>
        <p:spPr>
          <a:xfrm>
            <a:off x="304800" y="5943600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66"/>
                </a:solidFill>
              </a:rPr>
              <a:t>*Schools that we know offer programs but did not respond to the survey </a:t>
            </a:r>
          </a:p>
        </p:txBody>
      </p:sp>
    </p:spTree>
    <p:extLst>
      <p:ext uri="{BB962C8B-B14F-4D97-AF65-F5344CB8AC3E}">
        <p14:creationId xmlns:p14="http://schemas.microsoft.com/office/powerpoint/2010/main" val="1740903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12FDC-C3E1-D57A-25F1-443458AC6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“No” Responses but with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F1823-F8C9-0779-E4FA-AFB24E8D3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900" dirty="0"/>
              <a:t>“</a:t>
            </a:r>
            <a:r>
              <a:rPr lang="en-US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don’t teach a class on dredging. In a couple of classes, the faculty mention dredging as a career option when discussing types of vessels, but that is about it.”                                       – </a:t>
            </a:r>
            <a:r>
              <a:rPr lang="en-US" sz="19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California State University Maritime Academy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9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9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en-US" sz="19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my (coastal) graduate courses, I do discuss borrow sources (i.e., dredged from inlets or offshore) for beach nourishment. I also take grad students on a field trip to a local sand transfer plant where they learn about dredging the up-drift nearshore to mechanically bypass the inlet. </a:t>
            </a:r>
            <a:r>
              <a:rPr lang="en-US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”- </a:t>
            </a:r>
            <a:r>
              <a:rPr lang="en-US" sz="19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Florida Atlantic University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9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r>
              <a:rPr lang="en-US" sz="19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en-US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Dredging certainly comes up in classes when we discuss restoration and using dredged material to increase elevations of tidal marshes or mudflats to keep up with sea level rise.”    – </a:t>
            </a:r>
            <a:r>
              <a:rPr lang="en-US" sz="19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San Francisco State University </a:t>
            </a:r>
          </a:p>
          <a:p>
            <a:pPr marL="0">
              <a:spcBef>
                <a:spcPts val="0"/>
              </a:spcBef>
            </a:pPr>
            <a:endParaRPr lang="en-US" sz="19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r>
              <a:rPr lang="en-US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“Yes. I could consider adding dredging to Coastal Engineering and Nearshore Processes course.” – </a:t>
            </a:r>
            <a:r>
              <a:rPr lang="en-US" sz="19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Universit</a:t>
            </a:r>
            <a:r>
              <a:rPr lang="en-US" sz="1900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 of Southern Mississippi</a:t>
            </a:r>
            <a:endParaRPr lang="en-US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endParaRPr lang="en-US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</a:pPr>
            <a:r>
              <a:rPr lang="en-US" sz="19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"Coastal Processes with Engineering Applications" by R.G. Dean and R.A. Dalrymple has been the textbook for CE4/6620 in our department. While dredging has not been included as a chapter in the previous syllabi, it was most likely discussed in chapters related to Sediment Transport, Shoreline Management, Coastal Erosion, Harbor and Navigation Channel Design, and Environmental Impact Assessments</a:t>
            </a:r>
            <a:r>
              <a:rPr lang="en-US" sz="19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  </a:t>
            </a:r>
            <a:r>
              <a:rPr lang="en-US" sz="1900" i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-Clemson University</a:t>
            </a:r>
            <a:endParaRPr lang="en-US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69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77597-74A4-042A-A9BB-3B02586DF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365125"/>
            <a:ext cx="8686800" cy="1006475"/>
          </a:xfrm>
        </p:spPr>
        <p:txBody>
          <a:bodyPr/>
          <a:lstStyle/>
          <a:p>
            <a:r>
              <a:rPr lang="en-US" dirty="0"/>
              <a:t>Additional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46286-1174-A5FB-2677-E176B223C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0" y="1689100"/>
            <a:ext cx="8686800" cy="48037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Your thoughts – what’s missing, what’s needed, recommendations/thoughts on this topic</a:t>
            </a:r>
          </a:p>
          <a:p>
            <a:r>
              <a:rPr lang="en-US" dirty="0"/>
              <a:t>QR Code questions (have to answer all to submit)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  <a:p>
            <a:pPr lvl="1"/>
            <a:r>
              <a:rPr lang="en-US" dirty="0"/>
              <a:t>Business/company</a:t>
            </a:r>
          </a:p>
          <a:p>
            <a:pPr lvl="1"/>
            <a:r>
              <a:rPr lang="en-US" dirty="0"/>
              <a:t>Contact info</a:t>
            </a:r>
          </a:p>
          <a:p>
            <a:pPr lvl="1"/>
            <a:r>
              <a:rPr lang="en-US" dirty="0"/>
              <a:t>Any classes/schools missing?</a:t>
            </a:r>
          </a:p>
          <a:p>
            <a:pPr lvl="1"/>
            <a:r>
              <a:rPr lang="en-US" dirty="0"/>
              <a:t>What are topics important to you?</a:t>
            </a:r>
          </a:p>
          <a:p>
            <a:pPr lvl="1"/>
            <a:r>
              <a:rPr lang="en-US" dirty="0"/>
              <a:t>What do we need to keep doing?</a:t>
            </a:r>
          </a:p>
          <a:p>
            <a:pPr lvl="1"/>
            <a:r>
              <a:rPr lang="en-US" dirty="0"/>
              <a:t>What do we need to stop doing?</a:t>
            </a:r>
          </a:p>
          <a:p>
            <a:pPr lvl="1"/>
            <a:r>
              <a:rPr lang="en-US" dirty="0"/>
              <a:t>Additional comments/recommendations</a:t>
            </a:r>
          </a:p>
          <a:p>
            <a:endParaRPr lang="en-US" dirty="0"/>
          </a:p>
        </p:txBody>
      </p:sp>
      <p:pic>
        <p:nvPicPr>
          <p:cNvPr id="4" name="Picture 3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7A87C064-E820-F0A0-C390-CE3C23B66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3355258"/>
            <a:ext cx="172720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47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D9CFC-9C62-F506-FF6D-60D58C35A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365125"/>
            <a:ext cx="8686800" cy="777875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F7E10-6B8C-2D1F-ECF3-A3DCB0700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0528" y="1600200"/>
            <a:ext cx="8686800" cy="3886200"/>
          </a:xfrm>
        </p:spPr>
        <p:txBody>
          <a:bodyPr/>
          <a:lstStyle/>
          <a:p>
            <a:r>
              <a:rPr lang="en-US" dirty="0"/>
              <a:t>Is there a “So what?” to this effort?</a:t>
            </a:r>
          </a:p>
          <a:p>
            <a:pPr lvl="1"/>
            <a:r>
              <a:rPr lang="en-US" dirty="0"/>
              <a:t>Is there a need?</a:t>
            </a:r>
          </a:p>
          <a:p>
            <a:pPr lvl="1"/>
            <a:r>
              <a:rPr lang="en-US" dirty="0"/>
              <a:t>If yes, what’s next?  How do we engage?</a:t>
            </a:r>
          </a:p>
          <a:p>
            <a:pPr lvl="1"/>
            <a:r>
              <a:rPr lang="en-US" dirty="0"/>
              <a:t>Opportunity to influence academics?</a:t>
            </a:r>
          </a:p>
          <a:p>
            <a:r>
              <a:rPr lang="en-US" dirty="0"/>
              <a:t>Geographic distribution of “Yes” </a:t>
            </a:r>
          </a:p>
          <a:p>
            <a:pPr lvl="1"/>
            <a:r>
              <a:rPr lang="en-US" dirty="0"/>
              <a:t>Focused in South and East</a:t>
            </a:r>
          </a:p>
          <a:p>
            <a:pPr lvl="1"/>
            <a:r>
              <a:rPr lang="en-US" dirty="0"/>
              <a:t>Is there a deficiency in Great Lakes and West?</a:t>
            </a:r>
          </a:p>
          <a:p>
            <a:r>
              <a:rPr lang="en-US" dirty="0"/>
              <a:t>Where do we go from here?</a:t>
            </a:r>
          </a:p>
          <a:p>
            <a:endParaRPr lang="en-US" dirty="0"/>
          </a:p>
        </p:txBody>
      </p:sp>
      <p:pic>
        <p:nvPicPr>
          <p:cNvPr id="4" name="Picture 3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B520DF51-9459-8B5E-7C26-F563CF318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800" y="5130800"/>
            <a:ext cx="1727200" cy="17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369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3DFBE840-2143-4F3C-0D1E-FAE022111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73200"/>
            <a:ext cx="3911600" cy="3911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D39403-29EE-D6AC-4DA5-302CEC7083E9}"/>
              </a:ext>
            </a:extLst>
          </p:cNvPr>
          <p:cNvSpPr txBox="1"/>
          <p:nvPr/>
        </p:nvSpPr>
        <p:spPr>
          <a:xfrm>
            <a:off x="5995416" y="1828800"/>
            <a:ext cx="6172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3366"/>
                </a:solidFill>
              </a:rPr>
              <a:t>Questions </a:t>
            </a:r>
          </a:p>
          <a:p>
            <a:r>
              <a:rPr lang="en-US" sz="5400" b="1" dirty="0">
                <a:solidFill>
                  <a:srgbClr val="003366"/>
                </a:solidFill>
              </a:rPr>
              <a:t>And </a:t>
            </a:r>
          </a:p>
          <a:p>
            <a:r>
              <a:rPr lang="en-US" sz="5400" b="1" dirty="0">
                <a:solidFill>
                  <a:srgbClr val="003366"/>
                </a:solidFill>
              </a:rPr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2206804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fa1cb8e-0930-49a4-beaa-1ab0413abc9b" xsi:nil="true"/>
    <lcf76f155ced4ddcb4097134ff3c332f xmlns="37be5816-9555-4501-be77-28cb7e8f7ce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9C774A1FD43A4BBA24338DEC9C2F52" ma:contentTypeVersion="15" ma:contentTypeDescription="Create a new document." ma:contentTypeScope="" ma:versionID="28e75e5bc2c2b91abfddc4b7c1cff695">
  <xsd:schema xmlns:xsd="http://www.w3.org/2001/XMLSchema" xmlns:xs="http://www.w3.org/2001/XMLSchema" xmlns:p="http://schemas.microsoft.com/office/2006/metadata/properties" xmlns:ns2="37be5816-9555-4501-be77-28cb7e8f7cef" xmlns:ns3="bfa1cb8e-0930-49a4-beaa-1ab0413abc9b" targetNamespace="http://schemas.microsoft.com/office/2006/metadata/properties" ma:root="true" ma:fieldsID="4b0a80b0ff832c7dda11550aa68460ac" ns2:_="" ns3:_="">
    <xsd:import namespace="37be5816-9555-4501-be77-28cb7e8f7cef"/>
    <xsd:import namespace="bfa1cb8e-0930-49a4-beaa-1ab0413abc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be5816-9555-4501-be77-28cb7e8f7c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8b50c834-8d4b-4a14-b25e-aaab46c196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a1cb8e-0930-49a4-beaa-1ab0413abc9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b39e277-a101-4469-bf67-34397d4fdcb1}" ma:internalName="TaxCatchAll" ma:showField="CatchAllData" ma:web="bfa1cb8e-0930-49a4-beaa-1ab0413abc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6823ED-0B8D-499F-B693-FB34281663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4AFD27-1B2B-4E56-B195-63D590477C79}">
  <ds:schemaRefs>
    <ds:schemaRef ds:uri="http://schemas.microsoft.com/office/2006/metadata/properties"/>
    <ds:schemaRef ds:uri="http://schemas.microsoft.com/office/infopath/2007/PartnerControls"/>
    <ds:schemaRef ds:uri="bfa1cb8e-0930-49a4-beaa-1ab0413abc9b"/>
    <ds:schemaRef ds:uri="37be5816-9555-4501-be77-28cb7e8f7cef"/>
  </ds:schemaRefs>
</ds:datastoreItem>
</file>

<file path=customXml/itemProps3.xml><?xml version="1.0" encoding="utf-8"?>
<ds:datastoreItem xmlns:ds="http://schemas.openxmlformats.org/officeDocument/2006/customXml" ds:itemID="{C700DD25-34DB-4BEC-8872-6B32030ADD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be5816-9555-4501-be77-28cb7e8f7cef"/>
    <ds:schemaRef ds:uri="bfa1cb8e-0930-49a4-beaa-1ab0413abc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e32bd2a-1ccd-49c1-a814-de8553946415}" enabled="1" method="Standard" siteId="{22136781-9753-4c75-af28-68a078871eb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938</Words>
  <Application>Microsoft Office PowerPoint</Application>
  <PresentationFormat>Widescreen</PresentationFormat>
  <Paragraphs>114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Survey of University Dredging- Related Education</vt:lpstr>
      <vt:lpstr>Introduction</vt:lpstr>
      <vt:lpstr>Agenda</vt:lpstr>
      <vt:lpstr>Survey</vt:lpstr>
      <vt:lpstr>ASBPA Coastal Universities Guide</vt:lpstr>
      <vt:lpstr>Total Survey Responses</vt:lpstr>
      <vt:lpstr>Survey Responses </vt:lpstr>
      <vt:lpstr>“Yes” Responses</vt:lpstr>
      <vt:lpstr>Schools with Dredging Courses/Modules</vt:lpstr>
      <vt:lpstr>“No” Responses but with comments</vt:lpstr>
      <vt:lpstr>Additional Input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Smith, Melissa D.</dc:creator>
  <cp:lastModifiedBy>Williams, Gregory L.</cp:lastModifiedBy>
  <cp:revision>25</cp:revision>
  <dcterms:created xsi:type="dcterms:W3CDTF">2024-09-13T14:22:25Z</dcterms:created>
  <dcterms:modified xsi:type="dcterms:W3CDTF">2024-09-28T17:06:26Z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0x010100179C774A1FD43A4BBA24338DEC9C2F52</vt:lpwstr>
  </property>
  <property fmtid="{D5CDD505-2E9C-101B-9397-08002B2CF9AE}" pid="3" name="MediaServiceImageTags">
    <vt:lpwstr/>
  </property>
</Properties>
</file>