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6"/>
  </p:notesMasterIdLst>
  <p:sldIdLst>
    <p:sldId id="256" r:id="rId3"/>
    <p:sldId id="289" r:id="rId4"/>
    <p:sldId id="284" r:id="rId5"/>
    <p:sldId id="285" r:id="rId6"/>
    <p:sldId id="294" r:id="rId7"/>
    <p:sldId id="286" r:id="rId8"/>
    <p:sldId id="296" r:id="rId9"/>
    <p:sldId id="288" r:id="rId10"/>
    <p:sldId id="278" r:id="rId11"/>
    <p:sldId id="293" r:id="rId12"/>
    <p:sldId id="290" r:id="rId13"/>
    <p:sldId id="295" r:id="rId14"/>
    <p:sldId id="275" r:id="rId15"/>
  </p:sldIdLst>
  <p:sldSz cx="9144000" cy="6858000" type="screen4x3"/>
  <p:notesSz cx="9271000" cy="6985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73096" autoAdjust="0"/>
  </p:normalViewPr>
  <p:slideViewPr>
    <p:cSldViewPr>
      <p:cViewPr>
        <p:scale>
          <a:sx n="66" d="100"/>
          <a:sy n="66" d="100"/>
        </p:scale>
        <p:origin x="-1122"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78"/>
      </p:cViewPr>
      <p:guideLst>
        <p:guide orient="horz" pos="2200"/>
        <p:guide pos="292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4017433" cy="349489"/>
          </a:xfrm>
          <a:prstGeom prst="rect">
            <a:avLst/>
          </a:prstGeom>
          <a:noFill/>
          <a:ln w="9525">
            <a:noFill/>
            <a:miter lim="800000"/>
            <a:headEnd/>
            <a:tailEnd/>
          </a:ln>
          <a:effectLst/>
        </p:spPr>
        <p:txBody>
          <a:bodyPr vert="horz" wrap="square" lIns="91982" tIns="45992" rIns="91982" bIns="45992" numCol="1" anchor="t" anchorCtr="0" compatLnSpc="1">
            <a:prstTxWarp prst="textNoShape">
              <a:avLst/>
            </a:prstTxWarp>
          </a:bodyPr>
          <a:lstStyle>
            <a:lvl1pPr>
              <a:defRPr sz="1200"/>
            </a:lvl1pPr>
          </a:lstStyle>
          <a:p>
            <a:pPr>
              <a:defRPr/>
            </a:pPr>
            <a:endParaRPr lang="en-US"/>
          </a:p>
        </p:txBody>
      </p:sp>
      <p:sp>
        <p:nvSpPr>
          <p:cNvPr id="68611" name="Rectangle 3"/>
          <p:cNvSpPr>
            <a:spLocks noGrp="1" noChangeArrowheads="1"/>
          </p:cNvSpPr>
          <p:nvPr>
            <p:ph type="dt" idx="1"/>
          </p:nvPr>
        </p:nvSpPr>
        <p:spPr bwMode="auto">
          <a:xfrm>
            <a:off x="5251422" y="0"/>
            <a:ext cx="4017433" cy="349489"/>
          </a:xfrm>
          <a:prstGeom prst="rect">
            <a:avLst/>
          </a:prstGeom>
          <a:noFill/>
          <a:ln w="9525">
            <a:noFill/>
            <a:miter lim="800000"/>
            <a:headEnd/>
            <a:tailEnd/>
          </a:ln>
          <a:effectLst/>
        </p:spPr>
        <p:txBody>
          <a:bodyPr vert="horz" wrap="square" lIns="91982" tIns="45992" rIns="91982" bIns="45992"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2894013" y="522288"/>
            <a:ext cx="3492500" cy="2619375"/>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27100" y="3318353"/>
            <a:ext cx="7416800" cy="3143012"/>
          </a:xfrm>
          <a:prstGeom prst="rect">
            <a:avLst/>
          </a:prstGeom>
          <a:noFill/>
          <a:ln w="9525">
            <a:noFill/>
            <a:miter lim="800000"/>
            <a:headEnd/>
            <a:tailEnd/>
          </a:ln>
          <a:effectLst/>
        </p:spPr>
        <p:txBody>
          <a:bodyPr vert="horz" wrap="square" lIns="91982" tIns="45992" rIns="91982" bIns="459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1" y="6634320"/>
            <a:ext cx="4017433" cy="349489"/>
          </a:xfrm>
          <a:prstGeom prst="rect">
            <a:avLst/>
          </a:prstGeom>
          <a:noFill/>
          <a:ln w="9525">
            <a:noFill/>
            <a:miter lim="800000"/>
            <a:headEnd/>
            <a:tailEnd/>
          </a:ln>
          <a:effectLst/>
        </p:spPr>
        <p:txBody>
          <a:bodyPr vert="horz" wrap="square" lIns="91982" tIns="45992" rIns="91982" bIns="45992" numCol="1" anchor="b" anchorCtr="0" compatLnSpc="1">
            <a:prstTxWarp prst="textNoShape">
              <a:avLst/>
            </a:prstTxWarp>
          </a:bodyPr>
          <a:lstStyle>
            <a:lvl1pPr>
              <a:defRPr sz="1200"/>
            </a:lvl1pPr>
          </a:lstStyle>
          <a:p>
            <a:pPr>
              <a:defRPr/>
            </a:pPr>
            <a:endParaRPr lang="en-US"/>
          </a:p>
        </p:txBody>
      </p:sp>
      <p:sp>
        <p:nvSpPr>
          <p:cNvPr id="68615" name="Rectangle 7"/>
          <p:cNvSpPr>
            <a:spLocks noGrp="1" noChangeArrowheads="1"/>
          </p:cNvSpPr>
          <p:nvPr>
            <p:ph type="sldNum" sz="quarter" idx="5"/>
          </p:nvPr>
        </p:nvSpPr>
        <p:spPr bwMode="auto">
          <a:xfrm>
            <a:off x="5251422" y="6634320"/>
            <a:ext cx="4017433" cy="349489"/>
          </a:xfrm>
          <a:prstGeom prst="rect">
            <a:avLst/>
          </a:prstGeom>
          <a:noFill/>
          <a:ln w="9525">
            <a:noFill/>
            <a:miter lim="800000"/>
            <a:headEnd/>
            <a:tailEnd/>
          </a:ln>
          <a:effectLst/>
        </p:spPr>
        <p:txBody>
          <a:bodyPr vert="horz" wrap="square" lIns="91982" tIns="45992" rIns="91982" bIns="45992" numCol="1" anchor="b" anchorCtr="0" compatLnSpc="1">
            <a:prstTxWarp prst="textNoShape">
              <a:avLst/>
            </a:prstTxWarp>
          </a:bodyPr>
          <a:lstStyle>
            <a:lvl1pPr algn="r">
              <a:defRPr sz="1200"/>
            </a:lvl1pPr>
          </a:lstStyle>
          <a:p>
            <a:pPr>
              <a:defRPr/>
            </a:pPr>
            <a:fld id="{14CB830B-AAAE-43AF-9F82-8941F684CD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E95985D7-6CC6-4CC8-B0AD-822E1D795CBC}" type="slidenum">
              <a:rPr lang="en-US" smtClean="0"/>
              <a:pPr/>
              <a:t>1</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CB830B-AAAE-43AF-9F82-8941F684CD1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CB830B-AAAE-43AF-9F82-8941F684CD1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CB830B-AAAE-43AF-9F82-8941F684CD1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CB830B-AAAE-43AF-9F82-8941F684CD18}"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CB830B-AAAE-43AF-9F82-8941F684CD18}"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89898D3-150D-47F7-AD5B-B6B9BE6A36CC}" type="slidenum">
              <a:rPr lang="en-US"/>
              <a:pPr/>
              <a:t>3</a:t>
            </a:fld>
            <a:endParaRPr lang="en-US"/>
          </a:p>
        </p:txBody>
      </p:sp>
      <p:sp>
        <p:nvSpPr>
          <p:cNvPr id="14339" name="Rectangle 2"/>
          <p:cNvSpPr>
            <a:spLocks noGrp="1" noRot="1" noChangeAspect="1" noChangeArrowheads="1" noTextEdit="1"/>
          </p:cNvSpPr>
          <p:nvPr>
            <p:ph type="sldImg"/>
          </p:nvPr>
        </p:nvSpPr>
        <p:spPr>
          <a:xfrm>
            <a:off x="2887663" y="520700"/>
            <a:ext cx="3495675" cy="2622550"/>
          </a:xfrm>
          <a:ln/>
        </p:spPr>
      </p:sp>
      <p:sp>
        <p:nvSpPr>
          <p:cNvPr id="14340" name="Rectangle 3"/>
          <p:cNvSpPr>
            <a:spLocks noGrp="1" noChangeArrowheads="1"/>
          </p:cNvSpPr>
          <p:nvPr>
            <p:ph type="body" idx="1"/>
          </p:nvPr>
        </p:nvSpPr>
        <p:spPr>
          <a:xfrm>
            <a:off x="1236135" y="3317755"/>
            <a:ext cx="6798733" cy="3143007"/>
          </a:xfrm>
          <a:noFill/>
          <a:ln/>
        </p:spPr>
        <p:txBody>
          <a:bodyPr lIns="90734" tIns="45368" rIns="90734" bIns="45368"/>
          <a:lstStyle/>
          <a:p>
            <a:pPr>
              <a:spcBef>
                <a:spcPct val="0"/>
              </a:spcBef>
              <a:buFontTx/>
              <a:buChar char="•"/>
            </a:pPr>
            <a:r>
              <a:rPr lang="en-US" sz="2400" b="1" dirty="0" smtClean="0">
                <a:solidFill>
                  <a:schemeClr val="bg1"/>
                </a:solidFill>
                <a:latin typeface="Arial" pitchFamily="34" charset="0"/>
              </a:rPr>
              <a:t>Maintain safe navigable channel while in an environmentally sound manner.</a:t>
            </a:r>
          </a:p>
          <a:p>
            <a:pPr>
              <a:buFontTx/>
              <a:buChar char="•"/>
            </a:pPr>
            <a:r>
              <a:rPr lang="en-US" dirty="0" smtClean="0">
                <a:latin typeface="Arial" pitchFamily="34" charset="0"/>
              </a:rPr>
              <a:t>St. Louis accomplishes its channel maintenance dredging need by using the Government owned and operated U.S. Dredge Potter and by the </a:t>
            </a:r>
            <a:r>
              <a:rPr lang="en-US" dirty="0" err="1" smtClean="0">
                <a:latin typeface="Arial" pitchFamily="34" charset="0"/>
              </a:rPr>
              <a:t>leasefor</a:t>
            </a:r>
            <a:r>
              <a:rPr lang="en-US" dirty="0" smtClean="0">
                <a:latin typeface="Arial" pitchFamily="34" charset="0"/>
              </a:rPr>
              <a:t> </a:t>
            </a:r>
            <a:r>
              <a:rPr lang="en-US" dirty="0" err="1" smtClean="0">
                <a:latin typeface="Arial" pitchFamily="34" charset="0"/>
              </a:rPr>
              <a:t>Cutterhead</a:t>
            </a:r>
            <a:r>
              <a:rPr lang="en-US" dirty="0" smtClean="0">
                <a:latin typeface="Arial" pitchFamily="34" charset="0"/>
              </a:rPr>
              <a:t> Dredge Contract.</a:t>
            </a:r>
          </a:p>
          <a:p>
            <a:pPr>
              <a:buFontTx/>
              <a:buChar char="•"/>
            </a:pPr>
            <a:r>
              <a:rPr lang="en-US" dirty="0" smtClean="0">
                <a:latin typeface="Arial" pitchFamily="34" charset="0"/>
              </a:rPr>
              <a:t>Authorized Navigable Channels in the District:</a:t>
            </a:r>
          </a:p>
          <a:p>
            <a:pPr lvl="1">
              <a:buFontTx/>
              <a:buChar char="o"/>
            </a:pPr>
            <a:r>
              <a:rPr lang="en-US" dirty="0" smtClean="0">
                <a:latin typeface="Arial" pitchFamily="34" charset="0"/>
              </a:rPr>
              <a:t>300 miles of the Mississippi River from the </a:t>
            </a:r>
            <a:r>
              <a:rPr lang="en-US" dirty="0" err="1" smtClean="0">
                <a:latin typeface="Arial" pitchFamily="34" charset="0"/>
              </a:rPr>
              <a:t>tailwater</a:t>
            </a:r>
            <a:r>
              <a:rPr lang="en-US" dirty="0" smtClean="0">
                <a:latin typeface="Arial" pitchFamily="34" charset="0"/>
              </a:rPr>
              <a:t> of Lock &amp; Dam 22 , south to the mouth of the Ohio River</a:t>
            </a:r>
          </a:p>
          <a:p>
            <a:pPr lvl="1">
              <a:buFontTx/>
              <a:buChar char="•"/>
            </a:pPr>
            <a:r>
              <a:rPr lang="en-US" dirty="0" smtClean="0">
                <a:latin typeface="Arial" pitchFamily="34" charset="0"/>
              </a:rPr>
              <a:t>The lower 80 miles of the Illinois River.</a:t>
            </a:r>
          </a:p>
          <a:p>
            <a:pPr lvl="1">
              <a:buFontTx/>
              <a:buChar char="•"/>
            </a:pPr>
            <a:r>
              <a:rPr lang="en-US" dirty="0" smtClean="0">
                <a:latin typeface="Arial" pitchFamily="34" charset="0"/>
              </a:rPr>
              <a:t>36* miles of the Kaskaskia River in Illinois. (Only navigable to mile 30)</a:t>
            </a:r>
          </a:p>
          <a:p>
            <a:pPr lvl="1">
              <a:buFontTx/>
              <a:buChar char="•"/>
            </a:pPr>
            <a:r>
              <a:rPr lang="en-US" dirty="0" smtClean="0">
                <a:latin typeface="Arial" pitchFamily="34" charset="0"/>
              </a:rPr>
              <a:t>SEMO Port (UMR 48) just below Cape Girardeau, MO.   The Corps is responsible for maintenance dredging of this facility.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277A376-5E5B-4F02-BB0A-55F45B93B72D}" type="slidenum">
              <a:rPr lang="en-US"/>
              <a:pPr/>
              <a:t>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smtClean="0">
                <a:latin typeface="Arial" pitchFamily="34" charset="0"/>
              </a:rPr>
              <a:t>M/V PATHFINDER.  </a:t>
            </a:r>
          </a:p>
          <a:p>
            <a:r>
              <a:rPr lang="en-US" smtClean="0">
                <a:latin typeface="Arial" pitchFamily="34" charset="0"/>
              </a:rPr>
              <a:t>Major mission is to support the dredging program by performing channel patrol.  MOU with Coast Guard allows for placement and positioning of the navigation buoys as necessary.  Also used on Lock repair and maintenance projects.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xfrm>
            <a:off x="2890838" y="523875"/>
            <a:ext cx="3492500" cy="2619375"/>
          </a:xfrm>
          <a:ln/>
        </p:spPr>
      </p:sp>
      <p:sp>
        <p:nvSpPr>
          <p:cNvPr id="24579" name="Rectangle 3"/>
          <p:cNvSpPr>
            <a:spLocks noGrp="1" noChangeArrowheads="1"/>
          </p:cNvSpPr>
          <p:nvPr>
            <p:ph type="body" idx="1"/>
          </p:nvPr>
        </p:nvSpPr>
        <p:spPr>
          <a:xfrm>
            <a:off x="926265" y="3317453"/>
            <a:ext cx="7418472" cy="3143612"/>
          </a:xfrm>
          <a:noFill/>
          <a:ln w="9525"/>
        </p:spPr>
        <p:txBody>
          <a:bodyPr/>
          <a:lstStyle/>
          <a:p>
            <a:r>
              <a:rPr lang="en-US" b="1" dirty="0" smtClean="0"/>
              <a:t>When shallow water or a narrow channel is reported a detailed river survey is performed to determine channel conditions and, if needed, the dredging limits.  </a:t>
            </a:r>
          </a:p>
          <a:p>
            <a:endParaRPr lang="en-US" b="1" dirty="0" smtClean="0"/>
          </a:p>
          <a:p>
            <a:r>
              <a:rPr lang="en-US" b="1" dirty="0" smtClean="0"/>
              <a:t>Left: Typical 23 to 25-ft single beam survey boat.  </a:t>
            </a:r>
          </a:p>
          <a:p>
            <a:r>
              <a:rPr lang="en-US" b="1" dirty="0" smtClean="0"/>
              <a:t>Right: </a:t>
            </a:r>
            <a:r>
              <a:rPr lang="en-US" b="1" dirty="0" smtClean="0"/>
              <a:t>Typical pre-dredge</a:t>
            </a:r>
            <a:r>
              <a:rPr lang="en-US" b="1" baseline="0" dirty="0" smtClean="0"/>
              <a:t> survey.</a:t>
            </a:r>
            <a:endParaRPr lang="en-US" b="1" dirty="0" smtClean="0"/>
          </a:p>
          <a:p>
            <a:endParaRPr lang="en-US" b="1" dirty="0" smtClean="0"/>
          </a:p>
          <a:p>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7E64DE-F8D3-4D87-9163-71CA91541C30}"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en-US" dirty="0" smtClean="0">
                <a:latin typeface="Arial" pitchFamily="34" charset="0"/>
              </a:rPr>
              <a:t>Dredge Potter is a 32” discharge dustpan dredge. Government owned and operated by the St. Louis District.  </a:t>
            </a:r>
          </a:p>
          <a:p>
            <a:r>
              <a:rPr lang="en-US" dirty="0" smtClean="0">
                <a:latin typeface="Arial" pitchFamily="34" charset="0"/>
              </a:rPr>
              <a:t>Works on Mississippi River very efficiently.  Average production </a:t>
            </a:r>
            <a:r>
              <a:rPr lang="en-US" dirty="0" smtClean="0">
                <a:latin typeface="Arial" pitchFamily="34" charset="0"/>
              </a:rPr>
              <a:t>4500 CY/Pump Hour</a:t>
            </a:r>
            <a:endParaRPr lang="en-US" dirty="0" smtClean="0">
              <a:latin typeface="Arial" pitchFamily="34" charset="0"/>
            </a:endParaRPr>
          </a:p>
          <a:p>
            <a:r>
              <a:rPr lang="en-US" dirty="0" smtClean="0">
                <a:latin typeface="Arial" pitchFamily="34" charset="0"/>
              </a:rPr>
              <a:t>800-ft of floating </a:t>
            </a:r>
            <a:r>
              <a:rPr lang="en-US" dirty="0" smtClean="0">
                <a:latin typeface="Arial" pitchFamily="34" charset="0"/>
              </a:rPr>
              <a:t>line &amp; 2400-ft</a:t>
            </a:r>
            <a:r>
              <a:rPr lang="en-US" baseline="0" dirty="0" smtClean="0">
                <a:latin typeface="Arial" pitchFamily="34" charset="0"/>
              </a:rPr>
              <a:t> </a:t>
            </a:r>
            <a:r>
              <a:rPr lang="en-US" baseline="0" dirty="0" err="1" smtClean="0">
                <a:latin typeface="Arial" pitchFamily="34" charset="0"/>
              </a:rPr>
              <a:t>flexeible</a:t>
            </a:r>
            <a:r>
              <a:rPr lang="en-US" baseline="0" dirty="0" smtClean="0">
                <a:latin typeface="Arial" pitchFamily="34" charset="0"/>
              </a:rPr>
              <a:t> floating pipeline</a:t>
            </a:r>
            <a:r>
              <a:rPr lang="en-US" dirty="0" smtClean="0">
                <a:latin typeface="Arial" pitchFamily="34" charset="0"/>
              </a:rPr>
              <a:t>.</a:t>
            </a:r>
            <a:endParaRPr lang="en-US" dirty="0" smtClean="0">
              <a:latin typeface="Arial" pitchFamily="34" charset="0"/>
            </a:endParaRPr>
          </a:p>
          <a:p>
            <a:r>
              <a:rPr lang="en-US" dirty="0" smtClean="0">
                <a:latin typeface="Arial" pitchFamily="34" charset="0"/>
              </a:rPr>
              <a:t>Built in 1932 as a steam powered vessel.  Repowered with diesel electric engines in 2001. </a:t>
            </a:r>
            <a:r>
              <a:rPr lang="en-US" dirty="0" smtClean="0">
                <a:latin typeface="Arial" pitchFamily="34" charset="0"/>
              </a:rPr>
              <a:t> New Texas Deck</a:t>
            </a:r>
            <a:r>
              <a:rPr lang="en-US" baseline="0" dirty="0" smtClean="0">
                <a:latin typeface="Arial" pitchFamily="34" charset="0"/>
              </a:rPr>
              <a:t>, Pump, ICMS 2011.</a:t>
            </a: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7E64DE-F8D3-4D87-9163-71CA91541C30}" type="slidenum">
              <a:rPr lang="en-US"/>
              <a:pPr/>
              <a:t>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en-US" dirty="0" smtClean="0">
                <a:latin typeface="Arial" pitchFamily="34" charset="0"/>
              </a:rPr>
              <a:t>Flexible Pipeline first</a:t>
            </a:r>
            <a:r>
              <a:rPr lang="en-US" baseline="0" dirty="0" smtClean="0">
                <a:latin typeface="Arial" pitchFamily="34" charset="0"/>
              </a:rPr>
              <a:t> used in Mel Price Pool. Used Fisher Crane for a spill barge. A existing barge is being modified to serve as a dedicated spill barge to complement the flexible pipeline. The pipeline requirement is a requirement of the USFWS Biological Opinion to use traditionally side casted dredge material in a beneficial manner.</a:t>
            </a:r>
          </a:p>
          <a:p>
            <a:r>
              <a:rPr lang="en-US" baseline="0" dirty="0" smtClean="0">
                <a:latin typeface="Arial" pitchFamily="34" charset="0"/>
              </a:rPr>
              <a:t>Used in 2011 at mile 221, 219 and mile 103.</a:t>
            </a:r>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DBD3D92-51BA-4CFA-8A61-39CE3A286479}" type="slidenum">
              <a:rPr lang="en-US"/>
              <a:pPr/>
              <a:t>8</a:t>
            </a:fld>
            <a:endParaRPr lang="en-US"/>
          </a:p>
        </p:txBody>
      </p:sp>
      <p:sp>
        <p:nvSpPr>
          <p:cNvPr id="17411" name="Rectangle 2"/>
          <p:cNvSpPr>
            <a:spLocks noGrp="1" noRot="1" noChangeAspect="1" noChangeArrowheads="1" noTextEdit="1"/>
          </p:cNvSpPr>
          <p:nvPr>
            <p:ph type="sldImg"/>
          </p:nvPr>
        </p:nvSpPr>
        <p:spPr>
          <a:xfrm>
            <a:off x="2892425" y="523875"/>
            <a:ext cx="3490913" cy="2617788"/>
          </a:xfrm>
          <a:ln/>
        </p:spPr>
      </p:sp>
      <p:sp>
        <p:nvSpPr>
          <p:cNvPr id="17412" name="Rectangle 3"/>
          <p:cNvSpPr>
            <a:spLocks noGrp="1" noChangeArrowheads="1"/>
          </p:cNvSpPr>
          <p:nvPr>
            <p:ph type="body" idx="1"/>
          </p:nvPr>
        </p:nvSpPr>
        <p:spPr>
          <a:xfrm>
            <a:off x="1236135" y="3317755"/>
            <a:ext cx="6798733" cy="3143007"/>
          </a:xfrm>
          <a:noFill/>
          <a:ln/>
        </p:spPr>
        <p:txBody>
          <a:bodyPr/>
          <a:lstStyle/>
          <a:p>
            <a:r>
              <a:rPr lang="en-US" dirty="0" smtClean="0">
                <a:latin typeface="Arial" pitchFamily="34" charset="0"/>
              </a:rPr>
              <a:t>Lease Contract:  Recent contracts have gone to Great Lakes Dredge and Dock Co. with the Dredge America.  Contract allows for a 20 to 24 inch dredge with 3000 feet of pipeline.   The lease option is necessary in the St. Louis District because of changing river conditions and a higher level of service to our customers. </a:t>
            </a:r>
          </a:p>
          <a:p>
            <a:pPr>
              <a:buFontTx/>
              <a:buChar char="•"/>
            </a:pPr>
            <a:r>
              <a:rPr lang="en-US" dirty="0" smtClean="0">
                <a:solidFill>
                  <a:schemeClr val="bg1"/>
                </a:solidFill>
                <a:latin typeface="Times New Roman" pitchFamily="18" charset="0"/>
              </a:rPr>
              <a:t>TYPICAL WORK AREAS </a:t>
            </a:r>
          </a:p>
          <a:p>
            <a:pPr lvl="1">
              <a:buClr>
                <a:schemeClr val="tx1"/>
              </a:buClr>
              <a:buFont typeface="Wingdings" pitchFamily="2" charset="2"/>
              <a:buNone/>
            </a:pPr>
            <a:r>
              <a:rPr lang="en-US" dirty="0" smtClean="0">
                <a:latin typeface="Arial" pitchFamily="34" charset="0"/>
              </a:rPr>
              <a:t>UMR 196 - 300 &amp; ILR 0 -80  (Pooled River)</a:t>
            </a:r>
          </a:p>
          <a:p>
            <a:pPr lvl="1">
              <a:buClr>
                <a:schemeClr val="tx1"/>
              </a:buClr>
              <a:buFont typeface="Wingdings" pitchFamily="2" charset="2"/>
              <a:buNone/>
            </a:pPr>
            <a:r>
              <a:rPr lang="en-US" dirty="0" smtClean="0">
                <a:latin typeface="Arial" pitchFamily="34" charset="0"/>
              </a:rPr>
              <a:t>SEMO PORT (UMR 48.0)</a:t>
            </a:r>
          </a:p>
          <a:p>
            <a:pPr lvl="1">
              <a:buClr>
                <a:schemeClr val="tx1"/>
              </a:buClr>
              <a:buFont typeface="Wingdings" pitchFamily="2" charset="2"/>
              <a:buNone/>
            </a:pPr>
            <a:r>
              <a:rPr lang="en-US" dirty="0" smtClean="0">
                <a:latin typeface="Arial" pitchFamily="34" charset="0"/>
              </a:rPr>
              <a:t>KASKASKIA RIVER (0-0.8)</a:t>
            </a:r>
          </a:p>
          <a:p>
            <a:pPr lvl="1">
              <a:buClr>
                <a:schemeClr val="tx1"/>
              </a:buClr>
              <a:buFont typeface="Wingdings" pitchFamily="2" charset="2"/>
              <a:buNone/>
            </a:pPr>
            <a:r>
              <a:rPr lang="en-US" dirty="0" smtClean="0">
                <a:latin typeface="Arial" pitchFamily="34" charset="0"/>
              </a:rPr>
              <a:t>UMR 160- 195 (St. Louis Harbor &amp; Vicinity)</a:t>
            </a:r>
          </a:p>
          <a:p>
            <a:pPr lvl="1">
              <a:buClr>
                <a:schemeClr val="tx1"/>
              </a:buClr>
              <a:buFont typeface="Wingdings" pitchFamily="2" charset="2"/>
              <a:buNone/>
            </a:pPr>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CB830B-AAAE-43AF-9F82-8941F684CD1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2484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9AFB47E-7AFC-4A84-A40F-65EE11846F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4781422-6B30-4F79-ADBF-10447425B8E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C2AB84-AF5E-4A1F-9EB2-F57D876DEE6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392A00E-00BD-4663-837C-AED587AE5EB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32444B5-6EC2-42B1-BCEE-7AD18F2417E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C63D81A-BC53-4C89-995B-7E668160D64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CE3B50D-DC99-473E-A0FD-8F30E21D95A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4829832-3B0B-4EEB-BDFC-78E140627A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E8AEEA7-A23D-4C9B-A1AB-C949131E43C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8FED15-4CB7-4239-88F2-3E2EDA3D31D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1D20929-E565-412F-A78F-396C14D14A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21" Type="http://schemas.openxmlformats.org/officeDocument/2006/relationships/image" Target="../media/image9.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026" name="Group 27"/>
          <p:cNvGrpSpPr>
            <a:grpSpLocks/>
          </p:cNvGrpSpPr>
          <p:nvPr userDrawn="1"/>
        </p:nvGrpSpPr>
        <p:grpSpPr bwMode="auto">
          <a:xfrm>
            <a:off x="0" y="0"/>
            <a:ext cx="9144000" cy="6861175"/>
            <a:chOff x="0" y="0"/>
            <a:chExt cx="5760" cy="4322"/>
          </a:xfrm>
        </p:grpSpPr>
        <p:pic>
          <p:nvPicPr>
            <p:cNvPr id="1044" name="Picture 23" descr="ppt_camo_bkgrnd-03"/>
            <p:cNvPicPr>
              <a:picLocks noChangeAspect="1" noChangeArrowheads="1"/>
            </p:cNvPicPr>
            <p:nvPr userDrawn="1"/>
          </p:nvPicPr>
          <p:blipFill>
            <a:blip r:embed="rId13" cstate="print"/>
            <a:srcRect/>
            <a:stretch>
              <a:fillRect/>
            </a:stretch>
          </p:blipFill>
          <p:spPr bwMode="auto">
            <a:xfrm>
              <a:off x="0" y="0"/>
              <a:ext cx="5760" cy="4322"/>
            </a:xfrm>
            <a:prstGeom prst="rect">
              <a:avLst/>
            </a:prstGeom>
            <a:noFill/>
            <a:ln w="9525">
              <a:noFill/>
              <a:miter lim="800000"/>
              <a:headEnd/>
              <a:tailEnd/>
            </a:ln>
          </p:spPr>
        </p:pic>
        <p:pic>
          <p:nvPicPr>
            <p:cNvPr id="1045" name="Picture 21" descr="white_curve"/>
            <p:cNvPicPr>
              <a:picLocks noChangeAspect="1" noChangeArrowheads="1"/>
            </p:cNvPicPr>
            <p:nvPr userDrawn="1"/>
          </p:nvPicPr>
          <p:blipFill>
            <a:blip r:embed="rId14" cstate="print"/>
            <a:srcRect/>
            <a:stretch>
              <a:fillRect/>
            </a:stretch>
          </p:blipFill>
          <p:spPr bwMode="auto">
            <a:xfrm>
              <a:off x="2502" y="990"/>
              <a:ext cx="3258" cy="3330"/>
            </a:xfrm>
            <a:prstGeom prst="rect">
              <a:avLst/>
            </a:prstGeom>
            <a:noFill/>
            <a:ln w="9525">
              <a:noFill/>
              <a:miter lim="800000"/>
              <a:headEnd/>
              <a:tailEnd/>
            </a:ln>
          </p:spPr>
        </p:pic>
      </p:grpSp>
      <p:pic>
        <p:nvPicPr>
          <p:cNvPr id="1027" name="Picture 8" descr="USACE_logo"/>
          <p:cNvPicPr>
            <a:picLocks noChangeAspect="1" noChangeArrowheads="1"/>
          </p:cNvPicPr>
          <p:nvPr userDrawn="1"/>
        </p:nvPicPr>
        <p:blipFill>
          <a:blip r:embed="rId15" cstate="print"/>
          <a:srcRect/>
          <a:stretch>
            <a:fillRect/>
          </a:stretch>
        </p:blipFill>
        <p:spPr bwMode="auto">
          <a:xfrm>
            <a:off x="244475" y="5141913"/>
            <a:ext cx="1371600" cy="938212"/>
          </a:xfrm>
          <a:prstGeom prst="rect">
            <a:avLst/>
          </a:prstGeom>
          <a:noFill/>
          <a:ln w="9525">
            <a:noFill/>
            <a:miter lim="800000"/>
            <a:headEnd/>
            <a:tailEnd/>
          </a:ln>
        </p:spPr>
      </p:pic>
      <p:sp>
        <p:nvSpPr>
          <p:cNvPr id="1043" name="Line 19"/>
          <p:cNvSpPr>
            <a:spLocks noChangeShapeType="1"/>
          </p:cNvSpPr>
          <p:nvPr userDrawn="1"/>
        </p:nvSpPr>
        <p:spPr bwMode="auto">
          <a:xfrm>
            <a:off x="5343525" y="3352800"/>
            <a:ext cx="3810000" cy="0"/>
          </a:xfrm>
          <a:prstGeom prst="line">
            <a:avLst/>
          </a:prstGeom>
          <a:noFill/>
          <a:ln w="63500">
            <a:solidFill>
              <a:schemeClr val="bg1"/>
            </a:solidFill>
            <a:round/>
            <a:headEnd/>
            <a:tailEnd/>
          </a:ln>
          <a:effectLst/>
        </p:spPr>
        <p:txBody>
          <a:bodyPr/>
          <a:lstStyle/>
          <a:p>
            <a:pPr>
              <a:defRPr/>
            </a:pPr>
            <a:endParaRPr lang="en-US"/>
          </a:p>
        </p:txBody>
      </p:sp>
      <p:sp>
        <p:nvSpPr>
          <p:cNvPr id="1029" name="Rectangle 2"/>
          <p:cNvSpPr>
            <a:spLocks noGrp="1" noChangeArrowheads="1"/>
          </p:cNvSpPr>
          <p:nvPr>
            <p:ph type="title"/>
          </p:nvPr>
        </p:nvSpPr>
        <p:spPr bwMode="auto">
          <a:xfrm>
            <a:off x="152400" y="3048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userDrawn="1"/>
        </p:nvSpPr>
        <p:spPr bwMode="auto">
          <a:xfrm>
            <a:off x="152400" y="6156325"/>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
        <p:nvSpPr>
          <p:cNvPr id="1059" name="Oval 35"/>
          <p:cNvSpPr>
            <a:spLocks noChangeArrowheads="1"/>
          </p:cNvSpPr>
          <p:nvPr userDrawn="1"/>
        </p:nvSpPr>
        <p:spPr bwMode="auto">
          <a:xfrm rot="3266737">
            <a:off x="5072063" y="704850"/>
            <a:ext cx="3048000" cy="4876800"/>
          </a:xfrm>
          <a:prstGeom prst="ellipse">
            <a:avLst/>
          </a:prstGeom>
          <a:solidFill>
            <a:schemeClr val="bg1"/>
          </a:solidFill>
          <a:ln w="9525">
            <a:solidFill>
              <a:schemeClr val="bg1"/>
            </a:solidFill>
            <a:round/>
            <a:headEnd/>
            <a:tailEnd/>
          </a:ln>
          <a:effectLst/>
        </p:spPr>
        <p:txBody>
          <a:bodyPr wrap="none" anchor="ctr"/>
          <a:lstStyle/>
          <a:p>
            <a:pPr>
              <a:defRPr/>
            </a:pPr>
            <a:endParaRPr lang="en-US"/>
          </a:p>
        </p:txBody>
      </p:sp>
      <p:pic>
        <p:nvPicPr>
          <p:cNvPr id="1032" name="Picture 36" descr="test"/>
          <p:cNvPicPr preferRelativeResize="0">
            <a:picLocks noChangeAspect="1" noChangeArrowheads="1"/>
          </p:cNvPicPr>
          <p:nvPr userDrawn="1"/>
        </p:nvPicPr>
        <p:blipFill>
          <a:blip r:embed="rId16" cstate="print">
            <a:clrChange>
              <a:clrFrom>
                <a:srgbClr val="FCFAFB"/>
              </a:clrFrom>
              <a:clrTo>
                <a:srgbClr val="FCFAFB">
                  <a:alpha val="0"/>
                </a:srgbClr>
              </a:clrTo>
            </a:clrChange>
          </a:blip>
          <a:srcRect/>
          <a:stretch>
            <a:fillRect/>
          </a:stretch>
        </p:blipFill>
        <p:spPr bwMode="auto">
          <a:xfrm>
            <a:off x="3070225" y="695325"/>
            <a:ext cx="6102350" cy="6181725"/>
          </a:xfrm>
          <a:prstGeom prst="rect">
            <a:avLst/>
          </a:prstGeom>
          <a:noFill/>
          <a:ln w="9525">
            <a:noFill/>
            <a:miter lim="800000"/>
            <a:headEnd/>
            <a:tailEnd/>
          </a:ln>
        </p:spPr>
      </p:pic>
      <p:grpSp>
        <p:nvGrpSpPr>
          <p:cNvPr id="2" name="Group 38"/>
          <p:cNvGrpSpPr>
            <a:grpSpLocks/>
          </p:cNvGrpSpPr>
          <p:nvPr userDrawn="1"/>
        </p:nvGrpSpPr>
        <p:grpSpPr bwMode="auto">
          <a:xfrm>
            <a:off x="4800600" y="2752725"/>
            <a:ext cx="1063625" cy="1600200"/>
            <a:chOff x="4464" y="432"/>
            <a:chExt cx="3840" cy="5775"/>
          </a:xfrm>
        </p:grpSpPr>
        <p:sp>
          <p:nvSpPr>
            <p:cNvPr id="1063" name="Rectangle 39"/>
            <p:cNvSpPr>
              <a:spLocks noChangeArrowheads="1"/>
            </p:cNvSpPr>
            <p:nvPr/>
          </p:nvSpPr>
          <p:spPr bwMode="auto">
            <a:xfrm>
              <a:off x="4894" y="862"/>
              <a:ext cx="3026" cy="4898"/>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3" name="Picture 40" descr="MVS Aerial 2 "/>
            <p:cNvPicPr preferRelativeResize="0">
              <a:picLocks noChangeAspect="1" noChangeArrowheads="1"/>
            </p:cNvPicPr>
            <p:nvPr/>
          </p:nvPicPr>
          <p:blipFill>
            <a:blip r:embed="rId17" cstate="print">
              <a:clrChange>
                <a:clrFrom>
                  <a:srgbClr val="FAF6F7"/>
                </a:clrFrom>
                <a:clrTo>
                  <a:srgbClr val="FAF6F7">
                    <a:alpha val="0"/>
                  </a:srgbClr>
                </a:clrTo>
              </a:clrChange>
            </a:blip>
            <a:srcRect/>
            <a:stretch>
              <a:fillRect/>
            </a:stretch>
          </p:blipFill>
          <p:spPr bwMode="auto">
            <a:xfrm>
              <a:off x="4464" y="432"/>
              <a:ext cx="3840" cy="5775"/>
            </a:xfrm>
            <a:prstGeom prst="rect">
              <a:avLst/>
            </a:prstGeom>
            <a:noFill/>
            <a:ln w="9525">
              <a:noFill/>
              <a:miter lim="800000"/>
              <a:headEnd/>
              <a:tailEnd/>
            </a:ln>
          </p:spPr>
        </p:pic>
      </p:grpSp>
      <p:pic>
        <p:nvPicPr>
          <p:cNvPr id="1034" name="Picture 41" descr="MVK foggybridges"/>
          <p:cNvPicPr preferRelativeResize="0">
            <a:picLocks noChangeAspect="1" noChangeArrowheads="1"/>
          </p:cNvPicPr>
          <p:nvPr userDrawn="1"/>
        </p:nvPicPr>
        <p:blipFill>
          <a:blip r:embed="rId18" cstate="print">
            <a:clrChange>
              <a:clrFrom>
                <a:srgbClr val="F7F3F4"/>
              </a:clrFrom>
              <a:clrTo>
                <a:srgbClr val="F7F3F4">
                  <a:alpha val="0"/>
                </a:srgbClr>
              </a:clrTo>
            </a:clrChange>
          </a:blip>
          <a:srcRect/>
          <a:stretch>
            <a:fillRect/>
          </a:stretch>
        </p:blipFill>
        <p:spPr bwMode="auto">
          <a:xfrm>
            <a:off x="3886200" y="4352925"/>
            <a:ext cx="1752600" cy="1133475"/>
          </a:xfrm>
          <a:prstGeom prst="rect">
            <a:avLst/>
          </a:prstGeom>
          <a:noFill/>
          <a:ln w="9525">
            <a:noFill/>
            <a:miter lim="800000"/>
            <a:headEnd/>
            <a:tailEnd/>
          </a:ln>
        </p:spPr>
      </p:pic>
      <p:pic>
        <p:nvPicPr>
          <p:cNvPr id="1035" name="Picture 42" descr="MVP Saint Anthony Falls 3"/>
          <p:cNvPicPr preferRelativeResize="0">
            <a:picLocks noChangeAspect="1" noChangeArrowheads="1"/>
          </p:cNvPicPr>
          <p:nvPr userDrawn="1"/>
        </p:nvPicPr>
        <p:blipFill>
          <a:blip r:embed="rId19" cstate="print">
            <a:clrChange>
              <a:clrFrom>
                <a:srgbClr val="FEFAFB"/>
              </a:clrFrom>
              <a:clrTo>
                <a:srgbClr val="FEFAFB">
                  <a:alpha val="0"/>
                </a:srgbClr>
              </a:clrTo>
            </a:clrChange>
          </a:blip>
          <a:srcRect/>
          <a:stretch>
            <a:fillRect/>
          </a:stretch>
        </p:blipFill>
        <p:spPr bwMode="auto">
          <a:xfrm>
            <a:off x="7239000" y="1143000"/>
            <a:ext cx="1600200" cy="1257300"/>
          </a:xfrm>
          <a:prstGeom prst="rect">
            <a:avLst/>
          </a:prstGeom>
          <a:noFill/>
          <a:ln w="9525">
            <a:noFill/>
            <a:miter lim="800000"/>
            <a:headEnd/>
            <a:tailEnd/>
          </a:ln>
        </p:spPr>
      </p:pic>
      <p:grpSp>
        <p:nvGrpSpPr>
          <p:cNvPr id="1036" name="Group 43"/>
          <p:cNvGrpSpPr>
            <a:grpSpLocks/>
          </p:cNvGrpSpPr>
          <p:nvPr userDrawn="1"/>
        </p:nvGrpSpPr>
        <p:grpSpPr bwMode="auto">
          <a:xfrm>
            <a:off x="4572000" y="5410200"/>
            <a:ext cx="2286000" cy="1169988"/>
            <a:chOff x="-6192" y="1728"/>
            <a:chExt cx="4512" cy="3008"/>
          </a:xfrm>
        </p:grpSpPr>
        <p:sp>
          <p:nvSpPr>
            <p:cNvPr id="1068" name="Rectangle 44"/>
            <p:cNvSpPr>
              <a:spLocks noChangeArrowheads="1"/>
            </p:cNvSpPr>
            <p:nvPr/>
          </p:nvSpPr>
          <p:spPr bwMode="auto">
            <a:xfrm>
              <a:off x="-5857" y="2161"/>
              <a:ext cx="3986" cy="2318"/>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041" name="Picture 45" descr="MVM Memphis aerial w-barge"/>
            <p:cNvPicPr preferRelativeResize="0">
              <a:picLocks noChangeAspect="1" noChangeArrowheads="1"/>
            </p:cNvPicPr>
            <p:nvPr/>
          </p:nvPicPr>
          <p:blipFill>
            <a:blip r:embed="rId20" cstate="print">
              <a:clrChange>
                <a:clrFrom>
                  <a:srgbClr val="FEFAF9"/>
                </a:clrFrom>
                <a:clrTo>
                  <a:srgbClr val="FEFAF9">
                    <a:alpha val="0"/>
                  </a:srgbClr>
                </a:clrTo>
              </a:clrChange>
            </a:blip>
            <a:srcRect/>
            <a:stretch>
              <a:fillRect/>
            </a:stretch>
          </p:blipFill>
          <p:spPr bwMode="auto">
            <a:xfrm>
              <a:off x="-6192" y="1728"/>
              <a:ext cx="4512" cy="3008"/>
            </a:xfrm>
            <a:prstGeom prst="rect">
              <a:avLst/>
            </a:prstGeom>
            <a:noFill/>
            <a:ln w="9525">
              <a:noFill/>
              <a:miter lim="800000"/>
              <a:headEnd/>
              <a:tailEnd/>
            </a:ln>
          </p:spPr>
        </p:pic>
      </p:grpSp>
      <p:pic>
        <p:nvPicPr>
          <p:cNvPr id="1037" name="Picture 46" descr="MVR Clock Tower"/>
          <p:cNvPicPr preferRelativeResize="0">
            <a:picLocks noChangeAspect="1" noChangeArrowheads="1"/>
          </p:cNvPicPr>
          <p:nvPr userDrawn="1"/>
        </p:nvPicPr>
        <p:blipFill>
          <a:blip r:embed="rId21" cstate="print">
            <a:clrChange>
              <a:clrFrom>
                <a:srgbClr val="FDF9FA"/>
              </a:clrFrom>
              <a:clrTo>
                <a:srgbClr val="FDF9FA">
                  <a:alpha val="0"/>
                </a:srgbClr>
              </a:clrTo>
            </a:clrChange>
          </a:blip>
          <a:srcRect/>
          <a:stretch>
            <a:fillRect/>
          </a:stretch>
        </p:blipFill>
        <p:spPr bwMode="auto">
          <a:xfrm>
            <a:off x="7543800" y="2514600"/>
            <a:ext cx="1085850" cy="1447800"/>
          </a:xfrm>
          <a:prstGeom prst="rect">
            <a:avLst/>
          </a:prstGeom>
          <a:noFill/>
          <a:ln w="9525">
            <a:noFill/>
            <a:miter lim="800000"/>
            <a:headEnd/>
            <a:tailEnd/>
          </a:ln>
        </p:spPr>
      </p:pic>
      <p:pic>
        <p:nvPicPr>
          <p:cNvPr id="1038" name="Picture 47" descr="New Orleans superdome"/>
          <p:cNvPicPr preferRelativeResize="0">
            <a:picLocks noChangeAspect="1" noChangeArrowheads="1"/>
          </p:cNvPicPr>
          <p:nvPr userDrawn="1"/>
        </p:nvPicPr>
        <p:blipFill>
          <a:blip r:embed="rId22" cstate="print">
            <a:clrChange>
              <a:clrFrom>
                <a:srgbClr val="FEFAFB"/>
              </a:clrFrom>
              <a:clrTo>
                <a:srgbClr val="FEFAFB">
                  <a:alpha val="0"/>
                </a:srgbClr>
              </a:clrTo>
            </a:clrChange>
          </a:blip>
          <a:srcRect/>
          <a:stretch>
            <a:fillRect/>
          </a:stretch>
        </p:blipFill>
        <p:spPr bwMode="auto">
          <a:xfrm>
            <a:off x="7010400" y="5105400"/>
            <a:ext cx="1676400" cy="1125538"/>
          </a:xfrm>
          <a:prstGeom prst="rect">
            <a:avLst/>
          </a:prstGeom>
          <a:noFill/>
          <a:ln w="9525">
            <a:noFill/>
            <a:miter lim="800000"/>
            <a:headEnd/>
            <a:tailEnd/>
          </a:ln>
        </p:spPr>
      </p:pic>
      <p:sp>
        <p:nvSpPr>
          <p:cNvPr id="1061" name="Arc 37"/>
          <p:cNvSpPr>
            <a:spLocks/>
          </p:cNvSpPr>
          <p:nvPr userDrawn="1"/>
        </p:nvSpPr>
        <p:spPr bwMode="auto">
          <a:xfrm rot="16200000">
            <a:off x="3114675" y="819150"/>
            <a:ext cx="6096000" cy="6019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2050" name="Picture 13" descr="ppt_camo_bkgrnd-02"/>
          <p:cNvPicPr>
            <a:picLocks noChangeAspect="1" noChangeArrowheads="1"/>
          </p:cNvPicPr>
          <p:nvPr userDrawn="1"/>
        </p:nvPicPr>
        <p:blipFill>
          <a:blip r:embed="rId13" cstate="print"/>
          <a:srcRect/>
          <a:stretch>
            <a:fillRect/>
          </a:stretch>
        </p:blipFill>
        <p:spPr bwMode="auto">
          <a:xfrm>
            <a:off x="0" y="0"/>
            <a:ext cx="9144000" cy="68611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16B63D1E-2471-4436-B62E-CCE4DACA3FDF}" type="slidenum">
              <a:rPr lang="en-US"/>
              <a:pPr>
                <a:defRPr/>
              </a:pPr>
              <a:t>‹#›</a:t>
            </a:fld>
            <a:endParaRPr lang="en-US"/>
          </a:p>
        </p:txBody>
      </p:sp>
      <p:pic>
        <p:nvPicPr>
          <p:cNvPr id="2054" name="Picture 8" descr="USACE_logo"/>
          <p:cNvPicPr>
            <a:picLocks noChangeAspect="1" noChangeArrowheads="1"/>
          </p:cNvPicPr>
          <p:nvPr userDrawn="1"/>
        </p:nvPicPr>
        <p:blipFill>
          <a:blip r:embed="rId14"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userDrawn="1"/>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52400" y="304800"/>
            <a:ext cx="7772400" cy="1470025"/>
          </a:xfrm>
        </p:spPr>
        <p:txBody>
          <a:bodyPr/>
          <a:lstStyle/>
          <a:p>
            <a:pPr eaLnBrk="1" hangingPunct="1"/>
            <a:r>
              <a:rPr lang="en-US" dirty="0" smtClean="0"/>
              <a:t>St. Louis District Dredging</a:t>
            </a:r>
            <a:br>
              <a:rPr lang="en-US" dirty="0" smtClean="0"/>
            </a:br>
            <a:endParaRPr lang="en-US" dirty="0" smtClean="0"/>
          </a:p>
        </p:txBody>
      </p:sp>
      <p:sp>
        <p:nvSpPr>
          <p:cNvPr id="3075" name="Text Box 4"/>
          <p:cNvSpPr txBox="1">
            <a:spLocks noChangeArrowheads="1"/>
          </p:cNvSpPr>
          <p:nvPr/>
        </p:nvSpPr>
        <p:spPr bwMode="auto">
          <a:xfrm>
            <a:off x="228600" y="3276600"/>
            <a:ext cx="3505200" cy="984885"/>
          </a:xfrm>
          <a:prstGeom prst="rect">
            <a:avLst/>
          </a:prstGeom>
          <a:noFill/>
          <a:ln w="9525">
            <a:noFill/>
            <a:miter lim="800000"/>
            <a:headEnd/>
            <a:tailEnd/>
          </a:ln>
        </p:spPr>
        <p:txBody>
          <a:bodyPr>
            <a:spAutoFit/>
          </a:bodyPr>
          <a:lstStyle/>
          <a:p>
            <a:pPr>
              <a:spcBef>
                <a:spcPct val="50000"/>
              </a:spcBef>
            </a:pPr>
            <a:r>
              <a:rPr lang="en-US" sz="1600" b="1" dirty="0" smtClean="0"/>
              <a:t>Lance Engle</a:t>
            </a:r>
            <a:r>
              <a:rPr lang="en-US" sz="1600" b="1" dirty="0"/>
              <a:t>	</a:t>
            </a:r>
          </a:p>
          <a:p>
            <a:pPr>
              <a:spcBef>
                <a:spcPct val="50000"/>
              </a:spcBef>
            </a:pPr>
            <a:r>
              <a:rPr lang="en-US" sz="1400" dirty="0" smtClean="0"/>
              <a:t>Dredging Project  Manager</a:t>
            </a:r>
            <a:endParaRPr lang="en-US" sz="1400" dirty="0"/>
          </a:p>
          <a:p>
            <a:pPr>
              <a:spcBef>
                <a:spcPct val="50000"/>
              </a:spcBef>
            </a:pPr>
            <a:r>
              <a:rPr lang="en-US" sz="1400" dirty="0"/>
              <a:t>St. Louis District</a:t>
            </a:r>
          </a:p>
        </p:txBody>
      </p:sp>
      <p:sp>
        <p:nvSpPr>
          <p:cNvPr id="4" name="TextBox 3"/>
          <p:cNvSpPr txBox="1"/>
          <p:nvPr/>
        </p:nvSpPr>
        <p:spPr>
          <a:xfrm>
            <a:off x="228600" y="1600200"/>
            <a:ext cx="3048000" cy="369332"/>
          </a:xfrm>
          <a:prstGeom prst="rect">
            <a:avLst/>
          </a:prstGeom>
          <a:noFill/>
        </p:spPr>
        <p:txBody>
          <a:bodyPr wrap="square" rtlCol="0">
            <a:spAutoFit/>
          </a:bodyPr>
          <a:lstStyle/>
          <a:p>
            <a:r>
              <a:rPr lang="en-US" dirty="0" smtClean="0"/>
              <a:t>WEDA – Midwest 2012</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Dredging 2012</a:t>
            </a:r>
            <a:endParaRPr lang="en-US" dirty="0"/>
          </a:p>
        </p:txBody>
      </p:sp>
      <p:sp>
        <p:nvSpPr>
          <p:cNvPr id="3" name="Content Placeholder 2"/>
          <p:cNvSpPr>
            <a:spLocks noGrp="1"/>
          </p:cNvSpPr>
          <p:nvPr>
            <p:ph idx="1"/>
          </p:nvPr>
        </p:nvSpPr>
        <p:spPr>
          <a:xfrm>
            <a:off x="457200" y="1295400"/>
            <a:ext cx="8229600" cy="4800600"/>
          </a:xfrm>
        </p:spPr>
        <p:txBody>
          <a:bodyPr/>
          <a:lstStyle/>
          <a:p>
            <a:r>
              <a:rPr lang="en-US" dirty="0" smtClean="0"/>
              <a:t>Low flood risk</a:t>
            </a:r>
          </a:p>
          <a:p>
            <a:pPr lvl="1"/>
            <a:r>
              <a:rPr lang="en-US" dirty="0" smtClean="0"/>
              <a:t>Potential for less dredging requirement in Pools.</a:t>
            </a:r>
          </a:p>
          <a:p>
            <a:pPr lvl="1"/>
            <a:r>
              <a:rPr lang="en-US" dirty="0" smtClean="0"/>
              <a:t>Lower (Middle Miss) potential for low water &amp; more dredging.</a:t>
            </a:r>
          </a:p>
          <a:p>
            <a:r>
              <a:rPr lang="en-US" dirty="0" smtClean="0"/>
              <a:t>Funding	</a:t>
            </a:r>
          </a:p>
          <a:p>
            <a:pPr lvl="1"/>
            <a:r>
              <a:rPr lang="en-US" dirty="0" smtClean="0"/>
              <a:t>FY 12 flat for Upper, Lower &amp; ILW; Kaskaskia and SEMO none.</a:t>
            </a:r>
          </a:p>
          <a:p>
            <a:pPr lvl="1"/>
            <a:r>
              <a:rPr lang="en-US" dirty="0" smtClean="0"/>
              <a:t>Supplemental Funding for Upper, Lower, Kaskaskia and SEMO.</a:t>
            </a:r>
          </a:p>
          <a:p>
            <a:pPr lvl="1">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r>
              <a:rPr lang="en-US" dirty="0" smtClean="0"/>
              <a:t>Marine </a:t>
            </a:r>
            <a:r>
              <a:rPr lang="en-US" dirty="0" smtClean="0"/>
              <a:t>Work</a:t>
            </a:r>
            <a:endParaRPr lang="en-US" dirty="0"/>
          </a:p>
        </p:txBody>
      </p:sp>
      <p:sp>
        <p:nvSpPr>
          <p:cNvPr id="3" name="Content Placeholder 2"/>
          <p:cNvSpPr>
            <a:spLocks noGrp="1"/>
          </p:cNvSpPr>
          <p:nvPr>
            <p:ph idx="1"/>
          </p:nvPr>
        </p:nvSpPr>
        <p:spPr>
          <a:xfrm>
            <a:off x="228600" y="1600200"/>
            <a:ext cx="8305800" cy="3886200"/>
          </a:xfrm>
        </p:spPr>
        <p:txBody>
          <a:bodyPr/>
          <a:lstStyle/>
          <a:p>
            <a:r>
              <a:rPr lang="en-US" sz="2400" b="1" dirty="0" smtClean="0"/>
              <a:t>Environmental Dredging Carlyle Lake &amp; Kaskaskia River</a:t>
            </a:r>
            <a:r>
              <a:rPr lang="en-US" sz="2400" dirty="0" smtClean="0"/>
              <a:t>- </a:t>
            </a:r>
            <a:r>
              <a:rPr lang="en-US" sz="2400" dirty="0" smtClean="0"/>
              <a:t>IDIQ contract for small </a:t>
            </a:r>
            <a:r>
              <a:rPr lang="en-US" sz="2400" dirty="0" err="1" smtClean="0"/>
              <a:t>cutterhead</a:t>
            </a:r>
            <a:r>
              <a:rPr lang="en-US" sz="2400" dirty="0" smtClean="0"/>
              <a:t> &amp; mechanical dredging equipment. Closes 4 June.</a:t>
            </a:r>
          </a:p>
          <a:p>
            <a:r>
              <a:rPr lang="en-US" sz="2400" b="1" dirty="0" smtClean="0"/>
              <a:t>Lock </a:t>
            </a:r>
            <a:r>
              <a:rPr lang="en-US" sz="2400" b="1" dirty="0" smtClean="0"/>
              <a:t>&amp; Dam 25 </a:t>
            </a:r>
            <a:r>
              <a:rPr lang="en-US" sz="2400" dirty="0" smtClean="0"/>
              <a:t>- Downstream Main Lock Scour Repairs, Phase II</a:t>
            </a:r>
            <a:r>
              <a:rPr lang="en-US" sz="2400" dirty="0" smtClean="0"/>
              <a:t>. Closes 11 May.</a:t>
            </a:r>
          </a:p>
          <a:p>
            <a:r>
              <a:rPr lang="en-US" sz="2400" b="1" dirty="0" smtClean="0">
                <a:solidFill>
                  <a:srgbClr val="000000"/>
                </a:solidFill>
                <a:latin typeface="Dialog"/>
              </a:rPr>
              <a:t>Lock &amp; Dam 24 </a:t>
            </a:r>
            <a:r>
              <a:rPr lang="en-US" sz="2400" dirty="0" smtClean="0">
                <a:solidFill>
                  <a:srgbClr val="000000"/>
                </a:solidFill>
                <a:latin typeface="Dialog"/>
              </a:rPr>
              <a:t>– Scour Repair – </a:t>
            </a:r>
            <a:r>
              <a:rPr lang="en-US" sz="2400" dirty="0" err="1" smtClean="0">
                <a:solidFill>
                  <a:srgbClr val="000000"/>
                </a:solidFill>
                <a:latin typeface="Dialog"/>
              </a:rPr>
              <a:t>tbd</a:t>
            </a:r>
            <a:r>
              <a:rPr lang="en-US" sz="2400" dirty="0" smtClean="0">
                <a:solidFill>
                  <a:srgbClr val="000000"/>
                </a:solidFill>
                <a:latin typeface="Dialog"/>
              </a:rPr>
              <a:t>, 4</a:t>
            </a:r>
            <a:r>
              <a:rPr lang="en-US" sz="2400" baseline="30000" dirty="0" smtClean="0">
                <a:solidFill>
                  <a:srgbClr val="000000"/>
                </a:solidFill>
                <a:latin typeface="Dialog"/>
              </a:rPr>
              <a:t>th</a:t>
            </a:r>
            <a:r>
              <a:rPr lang="en-US" sz="2400" dirty="0" smtClean="0">
                <a:solidFill>
                  <a:srgbClr val="000000"/>
                </a:solidFill>
                <a:latin typeface="Dialog"/>
              </a:rPr>
              <a:t> Quarter.</a:t>
            </a:r>
          </a:p>
          <a:p>
            <a:r>
              <a:rPr lang="en-US" sz="2400" b="1" dirty="0" smtClean="0">
                <a:solidFill>
                  <a:srgbClr val="000000"/>
                </a:solidFill>
                <a:latin typeface="Dialog"/>
              </a:rPr>
              <a:t>O&amp;M &amp; New Dike Contracts-  </a:t>
            </a:r>
            <a:r>
              <a:rPr lang="en-US" sz="2400" dirty="0" smtClean="0">
                <a:solidFill>
                  <a:srgbClr val="000000"/>
                </a:solidFill>
                <a:latin typeface="Dialog"/>
              </a:rPr>
              <a:t>typically issued Jan.</a:t>
            </a:r>
          </a:p>
          <a:p>
            <a:pPr lvl="1"/>
            <a:r>
              <a:rPr lang="en-US" sz="2000" dirty="0" smtClean="0">
                <a:solidFill>
                  <a:srgbClr val="000000"/>
                </a:solidFill>
                <a:latin typeface="Dialog"/>
              </a:rPr>
              <a:t>FY13 budget is healthy.</a:t>
            </a:r>
          </a:p>
          <a:p>
            <a:r>
              <a:rPr lang="en-US" sz="2400" dirty="0" smtClean="0">
                <a:solidFill>
                  <a:srgbClr val="000000"/>
                </a:solidFill>
                <a:latin typeface="Dialog"/>
              </a:rPr>
              <a:t>Rock Removal FY14 – Thebes to Commerce</a:t>
            </a:r>
          </a:p>
          <a:p>
            <a:pPr lvl="1">
              <a:buNone/>
            </a:pPr>
            <a:endParaRPr 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ck_grinder.jpg"/>
          <p:cNvPicPr>
            <a:picLocks noChangeAspect="1"/>
          </p:cNvPicPr>
          <p:nvPr/>
        </p:nvPicPr>
        <p:blipFill>
          <a:blip r:embed="rId3" cstate="print"/>
          <a:stretch>
            <a:fillRect/>
          </a:stretch>
        </p:blipFill>
        <p:spPr>
          <a:xfrm>
            <a:off x="5334000" y="1219200"/>
            <a:ext cx="3352800" cy="1701902"/>
          </a:xfrm>
          <a:prstGeom prst="rect">
            <a:avLst/>
          </a:prstGeom>
        </p:spPr>
      </p:pic>
      <p:sp>
        <p:nvSpPr>
          <p:cNvPr id="2" name="Title 1"/>
          <p:cNvSpPr>
            <a:spLocks noGrp="1"/>
          </p:cNvSpPr>
          <p:nvPr>
            <p:ph type="ctrTitle"/>
          </p:nvPr>
        </p:nvSpPr>
        <p:spPr>
          <a:xfrm>
            <a:off x="685800" y="609600"/>
            <a:ext cx="7772400" cy="784225"/>
          </a:xfrm>
        </p:spPr>
        <p:txBody>
          <a:bodyPr/>
          <a:lstStyle/>
          <a:p>
            <a:pPr algn="ctr"/>
            <a:r>
              <a:rPr lang="en-US" sz="3200" dirty="0" smtClean="0"/>
              <a:t>Rock Removal Update</a:t>
            </a:r>
            <a:br>
              <a:rPr lang="en-US" sz="3200" dirty="0" smtClean="0"/>
            </a:br>
            <a:endParaRPr lang="en-US" sz="2000" dirty="0"/>
          </a:p>
        </p:txBody>
      </p:sp>
      <p:sp>
        <p:nvSpPr>
          <p:cNvPr id="3" name="Subtitle 2"/>
          <p:cNvSpPr>
            <a:spLocks noGrp="1"/>
          </p:cNvSpPr>
          <p:nvPr>
            <p:ph type="subTitle" idx="1"/>
          </p:nvPr>
        </p:nvSpPr>
        <p:spPr>
          <a:xfrm>
            <a:off x="457200" y="1295400"/>
            <a:ext cx="7848600" cy="5105400"/>
          </a:xfrm>
        </p:spPr>
        <p:txBody>
          <a:bodyPr/>
          <a:lstStyle/>
          <a:p>
            <a:pPr algn="l">
              <a:buFont typeface="Arial" pitchFamily="34" charset="0"/>
              <a:buChar char="•"/>
            </a:pPr>
            <a:r>
              <a:rPr lang="en-US" sz="1800" b="1" dirty="0" smtClean="0"/>
              <a:t>Current Status</a:t>
            </a:r>
            <a:endParaRPr lang="en-US" sz="1800" b="1" dirty="0"/>
          </a:p>
          <a:p>
            <a:pPr lvl="1" algn="l">
              <a:buFont typeface="Arial" pitchFamily="34" charset="0"/>
              <a:buChar char="•"/>
            </a:pPr>
            <a:r>
              <a:rPr lang="en-US" sz="1600" dirty="0" smtClean="0"/>
              <a:t>Rock Grinding contract unsuccessful.</a:t>
            </a:r>
          </a:p>
          <a:p>
            <a:pPr lvl="1" algn="l">
              <a:buFont typeface="Arial" pitchFamily="34" charset="0"/>
              <a:buChar char="•"/>
            </a:pPr>
            <a:r>
              <a:rPr lang="en-US" sz="1600" dirty="0" smtClean="0"/>
              <a:t>(</a:t>
            </a:r>
            <a:r>
              <a:rPr lang="en-US" sz="1600" dirty="0"/>
              <a:t>Phases 2–4) only removed 20 cu </a:t>
            </a:r>
            <a:r>
              <a:rPr lang="en-US" sz="1600" dirty="0" err="1" smtClean="0"/>
              <a:t>yds</a:t>
            </a:r>
            <a:endParaRPr lang="en-US" sz="1600" dirty="0" smtClean="0"/>
          </a:p>
          <a:p>
            <a:pPr lvl="1" algn="l">
              <a:buNone/>
            </a:pPr>
            <a:r>
              <a:rPr lang="en-US" sz="1600" dirty="0" smtClean="0"/>
              <a:t>	 </a:t>
            </a:r>
            <a:r>
              <a:rPr lang="en-US" sz="1600" dirty="0"/>
              <a:t>out of 6,700 cu </a:t>
            </a:r>
            <a:r>
              <a:rPr lang="en-US" sz="1600" dirty="0" err="1" smtClean="0"/>
              <a:t>yds</a:t>
            </a:r>
            <a:r>
              <a:rPr lang="en-US" sz="1600" dirty="0" smtClean="0"/>
              <a:t>.</a:t>
            </a:r>
          </a:p>
          <a:p>
            <a:pPr lvl="1" algn="l">
              <a:buNone/>
            </a:pPr>
            <a:endParaRPr lang="en-US" sz="1400" dirty="0"/>
          </a:p>
          <a:p>
            <a:pPr algn="l">
              <a:buFont typeface="Arial" pitchFamily="34" charset="0"/>
              <a:buChar char="•"/>
            </a:pPr>
            <a:r>
              <a:rPr lang="en-US" sz="1800" b="1" dirty="0" smtClean="0"/>
              <a:t> </a:t>
            </a:r>
            <a:r>
              <a:rPr lang="en-US" sz="1800" b="1" dirty="0"/>
              <a:t>Path Forward</a:t>
            </a:r>
          </a:p>
          <a:p>
            <a:pPr lvl="1" algn="l">
              <a:buFont typeface="Arial" pitchFamily="34" charset="0"/>
              <a:buChar char="•"/>
            </a:pPr>
            <a:r>
              <a:rPr lang="en-US" sz="1600" dirty="0" smtClean="0"/>
              <a:t>Evaluated </a:t>
            </a:r>
            <a:r>
              <a:rPr lang="en-US" sz="1600" dirty="0"/>
              <a:t>alt. methods (boring, saw cutting, etc</a:t>
            </a:r>
            <a:r>
              <a:rPr lang="en-US" sz="1600" dirty="0" smtClean="0"/>
              <a:t>.)</a:t>
            </a:r>
          </a:p>
          <a:p>
            <a:pPr lvl="1" algn="l">
              <a:buFont typeface="Arial" pitchFamily="34" charset="0"/>
              <a:buChar char="•"/>
            </a:pPr>
            <a:r>
              <a:rPr lang="en-US" sz="1600" dirty="0" smtClean="0"/>
              <a:t>Concluded </a:t>
            </a:r>
            <a:r>
              <a:rPr lang="en-US" sz="1600" dirty="0"/>
              <a:t>that nothing will work except for blasting.</a:t>
            </a:r>
          </a:p>
          <a:p>
            <a:pPr lvl="1" algn="l">
              <a:buFont typeface="Arial" pitchFamily="34" charset="0"/>
              <a:buChar char="•"/>
            </a:pPr>
            <a:r>
              <a:rPr lang="en-US" sz="1600" dirty="0" smtClean="0"/>
              <a:t>Budget </a:t>
            </a:r>
            <a:r>
              <a:rPr lang="en-US" sz="1600" dirty="0"/>
              <a:t>request for FY14 (</a:t>
            </a:r>
            <a:r>
              <a:rPr lang="en-US" sz="1600" dirty="0" smtClean="0"/>
              <a:t>blasting)</a:t>
            </a:r>
          </a:p>
          <a:p>
            <a:pPr lvl="1" algn="l">
              <a:buFont typeface="Arial" pitchFamily="34" charset="0"/>
              <a:buChar char="•"/>
            </a:pPr>
            <a:r>
              <a:rPr lang="en-US" sz="1600" dirty="0" smtClean="0"/>
              <a:t>New AIS data will be used to determine tow tracks</a:t>
            </a:r>
            <a:r>
              <a:rPr lang="en-US" sz="1400" dirty="0" smtClean="0"/>
              <a:t>.</a:t>
            </a:r>
          </a:p>
          <a:p>
            <a:pPr lvl="1" algn="l">
              <a:buFont typeface="Arial" pitchFamily="34" charset="0"/>
              <a:buChar char="•"/>
            </a:pPr>
            <a:r>
              <a:rPr lang="en-US" sz="1600" dirty="0" smtClean="0"/>
              <a:t>Pinnacles and rock outcrops are shown as obstruction areas in the IENC.</a:t>
            </a:r>
          </a:p>
          <a:p>
            <a:pPr lvl="1" algn="l">
              <a:buNone/>
            </a:pPr>
            <a:endParaRPr lang="en-US" sz="1400" dirty="0"/>
          </a:p>
          <a:p>
            <a:pPr algn="l">
              <a:buFont typeface="Arial" pitchFamily="34" charset="0"/>
              <a:buChar char="•"/>
            </a:pPr>
            <a:r>
              <a:rPr lang="en-US" sz="1800" b="1" dirty="0" smtClean="0"/>
              <a:t>Trigger (10-ft Cape Girardeau and falling)</a:t>
            </a:r>
            <a:endParaRPr lang="en-US" sz="1000" b="1" dirty="0"/>
          </a:p>
          <a:p>
            <a:pPr lvl="1" algn="l">
              <a:buFont typeface="Arial" pitchFamily="34" charset="0"/>
              <a:buChar char="•"/>
            </a:pPr>
            <a:r>
              <a:rPr lang="en-US" sz="1600" dirty="0" smtClean="0"/>
              <a:t>Coordinate with USCG and RIAC, issue Navigation Notice.</a:t>
            </a:r>
          </a:p>
          <a:p>
            <a:pPr lvl="1" algn="l">
              <a:buFont typeface="Arial" pitchFamily="34" charset="0"/>
              <a:buChar char="•"/>
            </a:pPr>
            <a:r>
              <a:rPr lang="en-US" sz="1600" dirty="0" smtClean="0"/>
              <a:t>Rock </a:t>
            </a:r>
            <a:r>
              <a:rPr lang="en-US" sz="1600" dirty="0"/>
              <a:t>pinnacles will begin effecting 9 ft draft barge traffic at a stage of </a:t>
            </a:r>
            <a:r>
              <a:rPr lang="en-US" sz="1600" dirty="0" smtClean="0"/>
              <a:t>8.2 Cape Girardeau</a:t>
            </a:r>
            <a:r>
              <a:rPr lang="en-US" sz="1400" dirty="0" smtClean="0"/>
              <a:t>.</a:t>
            </a:r>
            <a:endParaRPr lang="en-US" sz="14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43000"/>
          </a:xfrm>
        </p:spPr>
        <p:txBody>
          <a:bodyPr/>
          <a:lstStyle/>
          <a:p>
            <a:pPr eaLnBrk="1" hangingPunct="1"/>
            <a:r>
              <a:rPr lang="en-US" sz="4000" dirty="0" smtClean="0"/>
              <a:t>The End</a:t>
            </a:r>
          </a:p>
        </p:txBody>
      </p:sp>
      <p:sp>
        <p:nvSpPr>
          <p:cNvPr id="5" name="Rectangle 4"/>
          <p:cNvSpPr/>
          <p:nvPr/>
        </p:nvSpPr>
        <p:spPr>
          <a:xfrm>
            <a:off x="2817245" y="3357047"/>
            <a:ext cx="248786" cy="369332"/>
          </a:xfrm>
          <a:prstGeom prst="rect">
            <a:avLst/>
          </a:prstGeom>
        </p:spPr>
        <p:txBody>
          <a:bodyPr wrap="none">
            <a:spAutoFit/>
          </a:bodyPr>
          <a:lstStyle/>
          <a:p>
            <a:r>
              <a:rPr lang="en-US" dirty="0" smtClean="0"/>
              <a:t> </a:t>
            </a:r>
            <a:endParaRPr lang="en-US" dirty="0"/>
          </a:p>
        </p:txBody>
      </p:sp>
      <p:pic>
        <p:nvPicPr>
          <p:cNvPr id="7" name="Picture 6" descr="businesscard.jpg"/>
          <p:cNvPicPr>
            <a:picLocks noChangeAspect="1"/>
          </p:cNvPicPr>
          <p:nvPr/>
        </p:nvPicPr>
        <p:blipFill>
          <a:blip r:embed="rId3" cstate="print"/>
          <a:stretch>
            <a:fillRect/>
          </a:stretch>
        </p:blipFill>
        <p:spPr>
          <a:xfrm>
            <a:off x="1143000" y="1219200"/>
            <a:ext cx="6731000" cy="50482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lstStyle/>
          <a:p>
            <a:pPr algn="ctr"/>
            <a:r>
              <a:rPr lang="en-US" dirty="0" smtClean="0"/>
              <a:t>Agenda</a:t>
            </a:r>
            <a:endParaRPr lang="en-US" dirty="0"/>
          </a:p>
        </p:txBody>
      </p:sp>
      <p:sp>
        <p:nvSpPr>
          <p:cNvPr id="3" name="Content Placeholder 2"/>
          <p:cNvSpPr>
            <a:spLocks noGrp="1"/>
          </p:cNvSpPr>
          <p:nvPr>
            <p:ph idx="1"/>
          </p:nvPr>
        </p:nvSpPr>
        <p:spPr/>
        <p:txBody>
          <a:bodyPr/>
          <a:lstStyle/>
          <a:p>
            <a:r>
              <a:rPr lang="en-US" dirty="0" smtClean="0"/>
              <a:t>Maintenance Dredging</a:t>
            </a:r>
          </a:p>
          <a:p>
            <a:pPr lvl="1"/>
            <a:r>
              <a:rPr lang="en-US" dirty="0" smtClean="0"/>
              <a:t>District / Mission</a:t>
            </a:r>
          </a:p>
          <a:p>
            <a:pPr lvl="1"/>
            <a:r>
              <a:rPr lang="en-US" dirty="0" smtClean="0"/>
              <a:t>Floating Plant</a:t>
            </a:r>
          </a:p>
          <a:p>
            <a:pPr lvl="1"/>
            <a:r>
              <a:rPr lang="en-US" dirty="0" smtClean="0"/>
              <a:t>2011 / 2012 Dredging</a:t>
            </a:r>
          </a:p>
          <a:p>
            <a:pPr lvl="1"/>
            <a:r>
              <a:rPr lang="en-US" dirty="0" smtClean="0"/>
              <a:t>Other Marine Work</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5" name="Rectangle 15"/>
          <p:cNvSpPr>
            <a:spLocks noGrp="1" noChangeArrowheads="1"/>
          </p:cNvSpPr>
          <p:nvPr>
            <p:ph type="title"/>
          </p:nvPr>
        </p:nvSpPr>
        <p:spPr/>
        <p:txBody>
          <a:bodyPr/>
          <a:lstStyle/>
          <a:p>
            <a:r>
              <a:rPr lang="en-US" dirty="0" smtClean="0"/>
              <a:t>St. District</a:t>
            </a:r>
          </a:p>
        </p:txBody>
      </p:sp>
      <p:sp>
        <p:nvSpPr>
          <p:cNvPr id="13" name="Slide Number Placeholder 1"/>
          <p:cNvSpPr>
            <a:spLocks noGrp="1"/>
          </p:cNvSpPr>
          <p:nvPr>
            <p:ph type="sldNum" sz="quarter" idx="10"/>
          </p:nvPr>
        </p:nvSpPr>
        <p:spPr/>
        <p:txBody>
          <a:bodyPr/>
          <a:lstStyle/>
          <a:p>
            <a:fld id="{398CBAB3-5ABE-48C6-8869-F9E54EC1A8B5}" type="slidenum">
              <a:rPr lang="en-US" smtClean="0"/>
              <a:pPr/>
              <a:t>3</a:t>
            </a:fld>
            <a:endParaRPr lang="en-US"/>
          </a:p>
        </p:txBody>
      </p:sp>
      <p:pic>
        <p:nvPicPr>
          <p:cNvPr id="1029" name="Picture 2"/>
          <p:cNvPicPr>
            <a:picLocks noChangeArrowheads="1"/>
          </p:cNvPicPr>
          <p:nvPr/>
        </p:nvPicPr>
        <p:blipFill>
          <a:blip r:embed="rId4" cstate="print"/>
          <a:srcRect/>
          <a:stretch>
            <a:fillRect/>
          </a:stretch>
        </p:blipFill>
        <p:spPr bwMode="auto">
          <a:xfrm>
            <a:off x="0" y="1143000"/>
            <a:ext cx="5562600" cy="5486400"/>
          </a:xfrm>
          <a:prstGeom prst="rect">
            <a:avLst/>
          </a:prstGeom>
          <a:noFill/>
          <a:ln w="9525">
            <a:noFill/>
            <a:miter lim="800000"/>
            <a:headEnd/>
            <a:tailEnd/>
          </a:ln>
        </p:spPr>
      </p:pic>
      <p:sp>
        <p:nvSpPr>
          <p:cNvPr id="1030" name="Text Box 3"/>
          <p:cNvSpPr txBox="1">
            <a:spLocks noChangeArrowheads="1"/>
          </p:cNvSpPr>
          <p:nvPr/>
        </p:nvSpPr>
        <p:spPr bwMode="auto">
          <a:xfrm>
            <a:off x="2590800" y="2819400"/>
            <a:ext cx="1600200" cy="366713"/>
          </a:xfrm>
          <a:prstGeom prst="rect">
            <a:avLst/>
          </a:prstGeom>
          <a:noFill/>
          <a:ln w="12700">
            <a:noFill/>
            <a:miter lim="800000"/>
            <a:headEnd/>
            <a:tailEnd/>
          </a:ln>
        </p:spPr>
        <p:txBody>
          <a:bodyPr wrap="square">
            <a:spAutoFit/>
          </a:bodyPr>
          <a:lstStyle/>
          <a:p>
            <a:r>
              <a:rPr lang="en-US" sz="1800" dirty="0">
                <a:solidFill>
                  <a:srgbClr val="FFFFFF"/>
                </a:solidFill>
                <a:latin typeface="Gill Sans" pitchFamily="34" charset="0"/>
              </a:rPr>
              <a:t>Illinois River</a:t>
            </a:r>
          </a:p>
        </p:txBody>
      </p:sp>
      <p:sp>
        <p:nvSpPr>
          <p:cNvPr id="1031" name="Text Box 4"/>
          <p:cNvSpPr txBox="1">
            <a:spLocks noChangeArrowheads="1"/>
          </p:cNvSpPr>
          <p:nvPr/>
        </p:nvSpPr>
        <p:spPr bwMode="auto">
          <a:xfrm>
            <a:off x="228600" y="3429000"/>
            <a:ext cx="1319592" cy="307777"/>
          </a:xfrm>
          <a:prstGeom prst="rect">
            <a:avLst/>
          </a:prstGeom>
          <a:noFill/>
          <a:ln w="12700">
            <a:noFill/>
            <a:miter lim="800000"/>
            <a:headEnd/>
            <a:tailEnd/>
          </a:ln>
        </p:spPr>
        <p:txBody>
          <a:bodyPr wrap="none">
            <a:spAutoFit/>
          </a:bodyPr>
          <a:lstStyle/>
          <a:p>
            <a:r>
              <a:rPr lang="en-US" sz="1400" dirty="0">
                <a:solidFill>
                  <a:schemeClr val="bg1"/>
                </a:solidFill>
                <a:latin typeface="Gill Sans" pitchFamily="34" charset="0"/>
              </a:rPr>
              <a:t>Missouri River</a:t>
            </a:r>
            <a:endParaRPr lang="en-US" sz="1200" b="0" dirty="0">
              <a:solidFill>
                <a:schemeClr val="bg1"/>
              </a:solidFill>
              <a:latin typeface="Gill Sans" pitchFamily="34" charset="0"/>
            </a:endParaRPr>
          </a:p>
        </p:txBody>
      </p:sp>
      <p:sp>
        <p:nvSpPr>
          <p:cNvPr id="1032" name="Text Box 5"/>
          <p:cNvSpPr txBox="1">
            <a:spLocks noChangeArrowheads="1"/>
          </p:cNvSpPr>
          <p:nvPr/>
        </p:nvSpPr>
        <p:spPr bwMode="auto">
          <a:xfrm rot="3570747">
            <a:off x="1207120" y="3460618"/>
            <a:ext cx="2599343" cy="396875"/>
          </a:xfrm>
          <a:prstGeom prst="rect">
            <a:avLst/>
          </a:prstGeom>
          <a:noFill/>
          <a:ln w="12700">
            <a:noFill/>
            <a:miter lim="800000"/>
            <a:headEnd/>
            <a:tailEnd/>
          </a:ln>
        </p:spPr>
        <p:txBody>
          <a:bodyPr wrap="square">
            <a:spAutoFit/>
          </a:bodyPr>
          <a:lstStyle/>
          <a:p>
            <a:r>
              <a:rPr lang="en-US" sz="2000" dirty="0" smtClean="0">
                <a:solidFill>
                  <a:srgbClr val="FFFFFF"/>
                </a:solidFill>
                <a:latin typeface="Gill Sans" pitchFamily="34" charset="0"/>
              </a:rPr>
              <a:t>Mississippi      River</a:t>
            </a:r>
            <a:endParaRPr lang="en-US" sz="2000" dirty="0">
              <a:solidFill>
                <a:srgbClr val="FFFFFF"/>
              </a:solidFill>
              <a:latin typeface="Gill Sans" pitchFamily="34" charset="0"/>
            </a:endParaRPr>
          </a:p>
        </p:txBody>
      </p:sp>
      <p:sp>
        <p:nvSpPr>
          <p:cNvPr id="1033" name="Oval 6"/>
          <p:cNvSpPr>
            <a:spLocks noChangeArrowheads="1"/>
          </p:cNvSpPr>
          <p:nvPr/>
        </p:nvSpPr>
        <p:spPr bwMode="auto">
          <a:xfrm>
            <a:off x="2819400" y="3657600"/>
            <a:ext cx="152400" cy="228600"/>
          </a:xfrm>
          <a:prstGeom prst="ellipse">
            <a:avLst/>
          </a:prstGeom>
          <a:solidFill>
            <a:srgbClr val="A50021"/>
          </a:solidFill>
          <a:ln w="12700">
            <a:solidFill>
              <a:schemeClr val="tx1"/>
            </a:solidFill>
            <a:round/>
            <a:headEnd/>
            <a:tailEnd/>
          </a:ln>
        </p:spPr>
        <p:txBody>
          <a:bodyPr wrap="none" anchor="ctr"/>
          <a:lstStyle/>
          <a:p>
            <a:endParaRPr lang="en-US"/>
          </a:p>
        </p:txBody>
      </p:sp>
      <p:sp>
        <p:nvSpPr>
          <p:cNvPr id="1034" name="Text Box 7"/>
          <p:cNvSpPr txBox="1">
            <a:spLocks noChangeArrowheads="1"/>
          </p:cNvSpPr>
          <p:nvPr/>
        </p:nvSpPr>
        <p:spPr bwMode="auto">
          <a:xfrm>
            <a:off x="2895600" y="3505200"/>
            <a:ext cx="1042988" cy="336550"/>
          </a:xfrm>
          <a:prstGeom prst="rect">
            <a:avLst/>
          </a:prstGeom>
          <a:noFill/>
          <a:ln w="12700">
            <a:noFill/>
            <a:miter lim="800000"/>
            <a:headEnd/>
            <a:tailEnd/>
          </a:ln>
        </p:spPr>
        <p:txBody>
          <a:bodyPr>
            <a:spAutoFit/>
          </a:bodyPr>
          <a:lstStyle/>
          <a:p>
            <a:r>
              <a:rPr lang="en-US" sz="1600" dirty="0">
                <a:solidFill>
                  <a:srgbClr val="FFFFFF"/>
                </a:solidFill>
                <a:latin typeface="Gill Sans" pitchFamily="34" charset="0"/>
              </a:rPr>
              <a:t>St. Louis</a:t>
            </a:r>
          </a:p>
        </p:txBody>
      </p:sp>
      <p:graphicFrame>
        <p:nvGraphicFramePr>
          <p:cNvPr id="1026" name="Object 8"/>
          <p:cNvGraphicFramePr>
            <a:graphicFrameLocks noChangeAspect="1"/>
          </p:cNvGraphicFramePr>
          <p:nvPr/>
        </p:nvGraphicFramePr>
        <p:xfrm>
          <a:off x="5410200" y="3352800"/>
          <a:ext cx="3733800" cy="2476500"/>
        </p:xfrm>
        <a:graphic>
          <a:graphicData uri="http://schemas.openxmlformats.org/presentationml/2006/ole">
            <p:oleObj spid="_x0000_s1026" name="Photo Editor Photo" r:id="rId5" imgW="8009524" imgH="5315692" progId="">
              <p:embed/>
            </p:oleObj>
          </a:graphicData>
        </a:graphic>
      </p:graphicFrame>
      <p:sp>
        <p:nvSpPr>
          <p:cNvPr id="1035" name="Text Box 10"/>
          <p:cNvSpPr txBox="1">
            <a:spLocks noChangeArrowheads="1"/>
          </p:cNvSpPr>
          <p:nvPr/>
        </p:nvSpPr>
        <p:spPr bwMode="auto">
          <a:xfrm>
            <a:off x="5848350" y="2686050"/>
            <a:ext cx="2863284" cy="707886"/>
          </a:xfrm>
          <a:prstGeom prst="rect">
            <a:avLst/>
          </a:prstGeom>
          <a:noFill/>
          <a:ln w="12700">
            <a:noFill/>
            <a:miter lim="800000"/>
            <a:headEnd/>
            <a:tailEnd/>
          </a:ln>
        </p:spPr>
        <p:txBody>
          <a:bodyPr wrap="none">
            <a:spAutoFit/>
          </a:bodyPr>
          <a:lstStyle/>
          <a:p>
            <a:r>
              <a:rPr lang="en-US" sz="2000" dirty="0"/>
              <a:t>Confluence of Missouri </a:t>
            </a:r>
          </a:p>
          <a:p>
            <a:r>
              <a:rPr lang="en-US" sz="2000" dirty="0"/>
              <a:t>and Mississippi Rivers</a:t>
            </a:r>
          </a:p>
        </p:txBody>
      </p:sp>
      <p:sp>
        <p:nvSpPr>
          <p:cNvPr id="1036" name="Text Box 12"/>
          <p:cNvSpPr txBox="1">
            <a:spLocks noChangeArrowheads="1"/>
          </p:cNvSpPr>
          <p:nvPr/>
        </p:nvSpPr>
        <p:spPr bwMode="auto">
          <a:xfrm rot="18450132">
            <a:off x="2959281" y="4027914"/>
            <a:ext cx="1470274" cy="309259"/>
          </a:xfrm>
          <a:prstGeom prst="rect">
            <a:avLst/>
          </a:prstGeom>
          <a:noFill/>
          <a:ln w="12700">
            <a:noFill/>
            <a:miter lim="800000"/>
            <a:headEnd/>
            <a:tailEnd/>
          </a:ln>
        </p:spPr>
        <p:txBody>
          <a:bodyPr wrap="square">
            <a:spAutoFit/>
          </a:bodyPr>
          <a:lstStyle/>
          <a:p>
            <a:r>
              <a:rPr lang="en-US" sz="1400" dirty="0">
                <a:solidFill>
                  <a:srgbClr val="FFFFFF"/>
                </a:solidFill>
                <a:latin typeface="Gill Sans" pitchFamily="34" charset="0"/>
              </a:rPr>
              <a:t>Kaskaskia River</a:t>
            </a:r>
          </a:p>
        </p:txBody>
      </p:sp>
      <p:sp>
        <p:nvSpPr>
          <p:cNvPr id="1037" name="Text Box 13"/>
          <p:cNvSpPr txBox="1">
            <a:spLocks noChangeArrowheads="1"/>
          </p:cNvSpPr>
          <p:nvPr/>
        </p:nvSpPr>
        <p:spPr bwMode="auto">
          <a:xfrm>
            <a:off x="2819400" y="5410200"/>
            <a:ext cx="1091966" cy="307777"/>
          </a:xfrm>
          <a:prstGeom prst="rect">
            <a:avLst/>
          </a:prstGeom>
          <a:noFill/>
          <a:ln w="12700">
            <a:noFill/>
            <a:miter lim="800000"/>
            <a:headEnd/>
            <a:tailEnd/>
          </a:ln>
        </p:spPr>
        <p:txBody>
          <a:bodyPr wrap="none">
            <a:spAutoFit/>
          </a:bodyPr>
          <a:lstStyle/>
          <a:p>
            <a:r>
              <a:rPr lang="en-US" sz="1400" dirty="0">
                <a:solidFill>
                  <a:srgbClr val="FFFFFF"/>
                </a:solidFill>
                <a:latin typeface="Gill Sans" pitchFamily="34" charset="0"/>
              </a:rPr>
              <a:t>SEMO Port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8678863" y="6388100"/>
            <a:ext cx="465137" cy="476250"/>
          </a:xfrm>
          <a:prstGeom prst="rect">
            <a:avLst/>
          </a:prstGeom>
        </p:spPr>
        <p:txBody>
          <a:bodyPr/>
          <a:lstStyle/>
          <a:p>
            <a:pPr>
              <a:defRPr/>
            </a:pPr>
            <a:fld id="{86090109-C98F-4A85-BCF9-503FC1A62DF4}" type="slidenum">
              <a:rPr lang="en-US"/>
              <a:pPr>
                <a:defRPr/>
              </a:pPr>
              <a:t>4</a:t>
            </a:fld>
            <a:endParaRPr lang="en-US"/>
          </a:p>
        </p:txBody>
      </p:sp>
      <p:sp>
        <p:nvSpPr>
          <p:cNvPr id="736259" name="Rectangle 3"/>
          <p:cNvSpPr>
            <a:spLocks noGrp="1" noChangeArrowheads="1"/>
          </p:cNvSpPr>
          <p:nvPr>
            <p:ph type="title" idx="4294967295"/>
          </p:nvPr>
        </p:nvSpPr>
        <p:spPr>
          <a:xfrm>
            <a:off x="609600" y="304800"/>
            <a:ext cx="7772400" cy="1143000"/>
          </a:xfrm>
        </p:spPr>
        <p:txBody>
          <a:bodyPr/>
          <a:lstStyle/>
          <a:p>
            <a:pPr algn="ctr">
              <a:defRPr/>
            </a:pPr>
            <a:r>
              <a:rPr lang="en-US" dirty="0" smtClean="0"/>
              <a:t>Channel Patrol </a:t>
            </a:r>
          </a:p>
        </p:txBody>
      </p:sp>
      <p:pic>
        <p:nvPicPr>
          <p:cNvPr id="7172" name="Picture 2" descr="Pthfdr"/>
          <p:cNvPicPr>
            <a:picLocks noChangeAspect="1" noChangeArrowheads="1"/>
          </p:cNvPicPr>
          <p:nvPr/>
        </p:nvPicPr>
        <p:blipFill>
          <a:blip r:embed="rId3" cstate="print"/>
          <a:srcRect/>
          <a:stretch>
            <a:fillRect/>
          </a:stretch>
        </p:blipFill>
        <p:spPr bwMode="auto">
          <a:xfrm>
            <a:off x="1371600" y="1219200"/>
            <a:ext cx="6328635" cy="4033838"/>
          </a:xfrm>
          <a:prstGeom prst="rect">
            <a:avLst/>
          </a:prstGeom>
          <a:noFill/>
          <a:ln w="9525">
            <a:noFill/>
            <a:miter lim="800000"/>
            <a:headEnd/>
            <a:tailEnd/>
          </a:ln>
        </p:spPr>
      </p:pic>
      <p:sp>
        <p:nvSpPr>
          <p:cNvPr id="7173" name="Text Box 4"/>
          <p:cNvSpPr txBox="1">
            <a:spLocks noChangeArrowheads="1"/>
          </p:cNvSpPr>
          <p:nvPr/>
        </p:nvSpPr>
        <p:spPr bwMode="auto">
          <a:xfrm>
            <a:off x="3048000" y="4572000"/>
            <a:ext cx="3581400" cy="457200"/>
          </a:xfrm>
          <a:prstGeom prst="rect">
            <a:avLst/>
          </a:prstGeom>
          <a:noFill/>
          <a:ln w="9525">
            <a:noFill/>
            <a:miter lim="800000"/>
            <a:headEnd/>
            <a:tailEnd/>
          </a:ln>
        </p:spPr>
        <p:txBody>
          <a:bodyPr>
            <a:spAutoFit/>
          </a:bodyPr>
          <a:lstStyle/>
          <a:p>
            <a:pPr eaLnBrk="1" hangingPunct="1">
              <a:spcBef>
                <a:spcPct val="50000"/>
              </a:spcBef>
            </a:pPr>
            <a:r>
              <a:rPr lang="en-US" sz="2400" b="0" dirty="0">
                <a:latin typeface="Times New Roman" pitchFamily="18" charset="0"/>
              </a:rPr>
              <a:t>M/V PATHFINDER</a:t>
            </a:r>
          </a:p>
        </p:txBody>
      </p:sp>
      <p:sp>
        <p:nvSpPr>
          <p:cNvPr id="7174" name="Text Box 5"/>
          <p:cNvSpPr txBox="1">
            <a:spLocks noChangeArrowheads="1"/>
          </p:cNvSpPr>
          <p:nvPr/>
        </p:nvSpPr>
        <p:spPr bwMode="auto">
          <a:xfrm>
            <a:off x="2057400" y="5410200"/>
            <a:ext cx="5791200" cy="830997"/>
          </a:xfrm>
          <a:prstGeom prst="rect">
            <a:avLst/>
          </a:prstGeom>
          <a:noFill/>
          <a:ln w="9525">
            <a:noFill/>
            <a:miter lim="800000"/>
            <a:headEnd/>
            <a:tailEnd/>
          </a:ln>
        </p:spPr>
        <p:txBody>
          <a:bodyPr wrap="square">
            <a:spAutoFit/>
          </a:bodyPr>
          <a:lstStyle/>
          <a:p>
            <a:pPr eaLnBrk="1" hangingPunct="1">
              <a:spcBef>
                <a:spcPct val="50000"/>
              </a:spcBef>
            </a:pPr>
            <a:r>
              <a:rPr lang="en-US" sz="2400" b="0" dirty="0" smtClean="0">
                <a:latin typeface="Times New Roman" pitchFamily="18" charset="0"/>
              </a:rPr>
              <a:t>Multi Mission: Channel Recon, Survey,  </a:t>
            </a:r>
            <a:r>
              <a:rPr lang="en-US" sz="2400" b="0" dirty="0">
                <a:latin typeface="Times New Roman" pitchFamily="18" charset="0"/>
              </a:rPr>
              <a:t>Buoy </a:t>
            </a:r>
            <a:r>
              <a:rPr lang="en-US" sz="2400" b="0" dirty="0" smtClean="0">
                <a:latin typeface="Times New Roman" pitchFamily="18" charset="0"/>
              </a:rPr>
              <a:t>Positioning, Towing &amp; L&amp;D Repair</a:t>
            </a:r>
            <a:endParaRPr lang="en-US" sz="2400" b="0" dirty="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4"/>
          <p:cNvSpPr txBox="1">
            <a:spLocks noChangeArrowheads="1"/>
          </p:cNvSpPr>
          <p:nvPr/>
        </p:nvSpPr>
        <p:spPr bwMode="auto">
          <a:xfrm>
            <a:off x="0" y="838200"/>
            <a:ext cx="8839200" cy="646113"/>
          </a:xfrm>
          <a:prstGeom prst="rect">
            <a:avLst/>
          </a:prstGeom>
          <a:noFill/>
          <a:ln w="9525">
            <a:noFill/>
            <a:miter lim="800000"/>
            <a:headEnd/>
            <a:tailEnd/>
          </a:ln>
        </p:spPr>
        <p:txBody>
          <a:bodyPr wrap="square">
            <a:spAutoFit/>
          </a:bodyPr>
          <a:lstStyle/>
          <a:p>
            <a:pPr algn="ctr"/>
            <a:r>
              <a:rPr lang="en-US" sz="3600" dirty="0"/>
              <a:t>Survey Boats</a:t>
            </a:r>
          </a:p>
        </p:txBody>
      </p:sp>
      <p:pic>
        <p:nvPicPr>
          <p:cNvPr id="6" name="Picture 4" descr="067j060717"/>
          <p:cNvPicPr>
            <a:picLocks noChangeAspect="1" noChangeArrowheads="1"/>
          </p:cNvPicPr>
          <p:nvPr/>
        </p:nvPicPr>
        <p:blipFill>
          <a:blip r:embed="rId3" cstate="print"/>
          <a:srcRect/>
          <a:stretch>
            <a:fillRect/>
          </a:stretch>
        </p:blipFill>
        <p:spPr bwMode="auto">
          <a:xfrm>
            <a:off x="3581400" y="2895600"/>
            <a:ext cx="5410200" cy="3502025"/>
          </a:xfrm>
          <a:prstGeom prst="rect">
            <a:avLst/>
          </a:prstGeom>
          <a:noFill/>
          <a:ln w="9525">
            <a:noFill/>
            <a:miter lim="800000"/>
            <a:headEnd/>
            <a:tailEnd/>
          </a:ln>
        </p:spPr>
      </p:pic>
      <p:pic>
        <p:nvPicPr>
          <p:cNvPr id="9219" name="Picture 3" descr="Utility Series - 23 ft. Little Giant"/>
          <p:cNvPicPr>
            <a:picLocks noChangeAspect="1" noChangeArrowheads="1"/>
          </p:cNvPicPr>
          <p:nvPr/>
        </p:nvPicPr>
        <p:blipFill>
          <a:blip r:embed="rId4" cstate="print"/>
          <a:srcRect l="4800"/>
          <a:stretch>
            <a:fillRect/>
          </a:stretch>
        </p:blipFill>
        <p:spPr bwMode="auto">
          <a:xfrm>
            <a:off x="381000" y="1676400"/>
            <a:ext cx="4533900" cy="2724150"/>
          </a:xfrm>
          <a:prstGeom prst="rect">
            <a:avLst/>
          </a:prstGeom>
          <a:noFill/>
          <a:ln w="9525">
            <a:noFill/>
            <a:miter lim="800000"/>
            <a:headEnd/>
            <a:tailEnd/>
          </a:ln>
        </p:spPr>
      </p:pic>
      <p:sp>
        <p:nvSpPr>
          <p:cNvPr id="5" name="TextBox 4"/>
          <p:cNvSpPr txBox="1"/>
          <p:nvPr/>
        </p:nvSpPr>
        <p:spPr>
          <a:xfrm>
            <a:off x="457200" y="4648200"/>
            <a:ext cx="3352800" cy="923330"/>
          </a:xfrm>
          <a:prstGeom prst="rect">
            <a:avLst/>
          </a:prstGeom>
          <a:noFill/>
        </p:spPr>
        <p:txBody>
          <a:bodyPr wrap="square" rtlCol="0">
            <a:spAutoFit/>
          </a:bodyPr>
          <a:lstStyle/>
          <a:p>
            <a:pPr>
              <a:buFont typeface="Arial" pitchFamily="34" charset="0"/>
              <a:buChar char="•"/>
            </a:pPr>
            <a:r>
              <a:rPr lang="en-US" dirty="0" smtClean="0"/>
              <a:t>2  - AE Contracts</a:t>
            </a:r>
          </a:p>
          <a:p>
            <a:pPr>
              <a:buFont typeface="Arial" pitchFamily="34" charset="0"/>
              <a:buChar char="•"/>
            </a:pPr>
            <a:r>
              <a:rPr lang="en-US" dirty="0" smtClean="0"/>
              <a:t>4 – </a:t>
            </a:r>
            <a:r>
              <a:rPr lang="en-US" dirty="0" err="1" smtClean="0"/>
              <a:t>Gov.’t</a:t>
            </a:r>
            <a:r>
              <a:rPr lang="en-US" dirty="0" smtClean="0"/>
              <a:t>  &lt;  26-ft</a:t>
            </a:r>
          </a:p>
          <a:p>
            <a:pPr lvl="1"/>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8678863" y="6388100"/>
            <a:ext cx="465137" cy="476250"/>
          </a:xfrm>
          <a:prstGeom prst="rect">
            <a:avLst/>
          </a:prstGeom>
        </p:spPr>
        <p:txBody>
          <a:bodyPr/>
          <a:lstStyle/>
          <a:p>
            <a:pPr>
              <a:defRPr/>
            </a:pPr>
            <a:fld id="{077C8B1B-8E35-4DEF-A37E-F8CAEC433310}" type="slidenum">
              <a:rPr lang="en-US"/>
              <a:pPr>
                <a:defRPr/>
              </a:pPr>
              <a:t>6</a:t>
            </a:fld>
            <a:endParaRPr lang="en-US"/>
          </a:p>
        </p:txBody>
      </p:sp>
      <p:sp>
        <p:nvSpPr>
          <p:cNvPr id="754692" name="Rectangle 4"/>
          <p:cNvSpPr>
            <a:spLocks noGrp="1" noChangeArrowheads="1"/>
          </p:cNvSpPr>
          <p:nvPr>
            <p:ph type="title" idx="4294967295"/>
          </p:nvPr>
        </p:nvSpPr>
        <p:spPr>
          <a:xfrm>
            <a:off x="0" y="133350"/>
            <a:ext cx="9144000" cy="1143000"/>
          </a:xfrm>
        </p:spPr>
        <p:txBody>
          <a:bodyPr/>
          <a:lstStyle/>
          <a:p>
            <a:pPr algn="ctr">
              <a:defRPr/>
            </a:pPr>
            <a:r>
              <a:rPr lang="en-US" dirty="0" smtClean="0"/>
              <a:t>Dredge Potter</a:t>
            </a:r>
          </a:p>
        </p:txBody>
      </p:sp>
      <p:sp>
        <p:nvSpPr>
          <p:cNvPr id="8198" name="Text Box 7"/>
          <p:cNvSpPr txBox="1">
            <a:spLocks noChangeArrowheads="1"/>
          </p:cNvSpPr>
          <p:nvPr/>
        </p:nvSpPr>
        <p:spPr bwMode="auto">
          <a:xfrm>
            <a:off x="533400" y="4953000"/>
            <a:ext cx="8305800" cy="1015663"/>
          </a:xfrm>
          <a:prstGeom prst="rect">
            <a:avLst/>
          </a:prstGeom>
          <a:noFill/>
          <a:ln w="9525">
            <a:noFill/>
            <a:miter lim="800000"/>
            <a:headEnd/>
            <a:tailEnd/>
          </a:ln>
        </p:spPr>
        <p:txBody>
          <a:bodyPr wrap="square">
            <a:spAutoFit/>
          </a:bodyPr>
          <a:lstStyle/>
          <a:p>
            <a:pPr eaLnBrk="1" hangingPunct="1">
              <a:spcBef>
                <a:spcPct val="50000"/>
              </a:spcBef>
            </a:pPr>
            <a:r>
              <a:rPr lang="en-US" sz="2400" dirty="0" smtClean="0">
                <a:latin typeface="Times New Roman" pitchFamily="18" charset="0"/>
              </a:rPr>
              <a:t>.</a:t>
            </a:r>
            <a:endParaRPr lang="en-US" sz="2400" b="0" dirty="0">
              <a:latin typeface="Times New Roman" pitchFamily="18" charset="0"/>
            </a:endParaRPr>
          </a:p>
          <a:p>
            <a:pPr eaLnBrk="1" hangingPunct="1">
              <a:spcBef>
                <a:spcPct val="50000"/>
              </a:spcBef>
            </a:pPr>
            <a:endParaRPr lang="en-US" sz="2400" b="0" dirty="0">
              <a:solidFill>
                <a:schemeClr val="bg1"/>
              </a:solidFill>
              <a:latin typeface="Times New Roman" pitchFamily="18" charset="0"/>
            </a:endParaRPr>
          </a:p>
        </p:txBody>
      </p:sp>
      <p:pic>
        <p:nvPicPr>
          <p:cNvPr id="10" name="Picture 9" descr="IMG-20120410-00014.jpg"/>
          <p:cNvPicPr>
            <a:picLocks noChangeAspect="1"/>
          </p:cNvPicPr>
          <p:nvPr/>
        </p:nvPicPr>
        <p:blipFill>
          <a:blip r:embed="rId3" cstate="print"/>
          <a:srcRect t="18889" b="26667"/>
          <a:stretch>
            <a:fillRect/>
          </a:stretch>
        </p:blipFill>
        <p:spPr>
          <a:xfrm>
            <a:off x="0" y="1143000"/>
            <a:ext cx="9144000" cy="3733800"/>
          </a:xfrm>
          <a:prstGeom prst="rect">
            <a:avLst/>
          </a:prstGeom>
        </p:spPr>
      </p:pic>
      <p:graphicFrame>
        <p:nvGraphicFramePr>
          <p:cNvPr id="7" name="Table 6"/>
          <p:cNvGraphicFramePr>
            <a:graphicFrameLocks noGrp="1"/>
          </p:cNvGraphicFramePr>
          <p:nvPr/>
        </p:nvGraphicFramePr>
        <p:xfrm>
          <a:off x="304800" y="5029200"/>
          <a:ext cx="8534400" cy="1554480"/>
        </p:xfrm>
        <a:graphic>
          <a:graphicData uri="http://schemas.openxmlformats.org/drawingml/2006/table">
            <a:tbl>
              <a:tblPr firstRow="1" bandRow="1">
                <a:effectLst/>
                <a:tableStyleId>{5C22544A-7EE6-4342-B048-85BDC9FD1C3A}</a:tableStyleId>
              </a:tblPr>
              <a:tblGrid>
                <a:gridCol w="4267200"/>
                <a:gridCol w="4267200"/>
              </a:tblGrid>
              <a:tr h="563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Times New Roman" pitchFamily="18" charset="0"/>
                        </a:rPr>
                        <a:t>32 Inch diesel-electric dustpan dredge.</a:t>
                      </a:r>
                    </a:p>
                    <a:p>
                      <a:endParaRPr lang="en-US" dirty="0"/>
                    </a:p>
                  </a:txBody>
                  <a:tcPr>
                    <a:noFill/>
                  </a:tcPr>
                </a:tc>
                <a:tc>
                  <a:txBody>
                    <a:bodyPr/>
                    <a:lstStyle/>
                    <a:p>
                      <a:r>
                        <a:rPr lang="en-US" sz="1800" b="0" dirty="0" smtClean="0">
                          <a:solidFill>
                            <a:schemeClr val="tx1"/>
                          </a:solidFill>
                          <a:latin typeface="Times New Roman" pitchFamily="18" charset="0"/>
                        </a:rPr>
                        <a:t>2011 New Texas Deck, Pump, ICMS</a:t>
                      </a:r>
                      <a:endParaRPr lang="en-US" b="0" dirty="0">
                        <a:solidFill>
                          <a:schemeClr val="tx1"/>
                        </a:solidFill>
                      </a:endParaRPr>
                    </a:p>
                  </a:txBody>
                  <a:tcPr>
                    <a:noFill/>
                  </a:tcPr>
                </a:tc>
              </a:tr>
              <a:tr h="769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rPr>
                        <a:t>800 feet of fixed discharge pipeline, 2400 feet of floating pipeline.</a:t>
                      </a:r>
                    </a:p>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rPr>
                        <a:t>Season July thru December. </a:t>
                      </a:r>
                    </a:p>
                    <a:p>
                      <a:endParaRPr lang="en-US" dirty="0"/>
                    </a:p>
                  </a:txBody>
                  <a:tcPr>
                    <a:no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8678863" y="6388100"/>
            <a:ext cx="465137" cy="476250"/>
          </a:xfrm>
          <a:prstGeom prst="rect">
            <a:avLst/>
          </a:prstGeom>
        </p:spPr>
        <p:txBody>
          <a:bodyPr/>
          <a:lstStyle/>
          <a:p>
            <a:pPr>
              <a:defRPr/>
            </a:pPr>
            <a:fld id="{077C8B1B-8E35-4DEF-A37E-F8CAEC433310}" type="slidenum">
              <a:rPr lang="en-US"/>
              <a:pPr>
                <a:defRPr/>
              </a:pPr>
              <a:t>7</a:t>
            </a:fld>
            <a:endParaRPr lang="en-US"/>
          </a:p>
        </p:txBody>
      </p:sp>
      <p:sp>
        <p:nvSpPr>
          <p:cNvPr id="754692" name="Rectangle 4"/>
          <p:cNvSpPr>
            <a:spLocks noGrp="1" noChangeArrowheads="1"/>
          </p:cNvSpPr>
          <p:nvPr>
            <p:ph type="title" idx="4294967295"/>
          </p:nvPr>
        </p:nvSpPr>
        <p:spPr>
          <a:xfrm>
            <a:off x="0" y="133350"/>
            <a:ext cx="9144000" cy="1143000"/>
          </a:xfrm>
        </p:spPr>
        <p:txBody>
          <a:bodyPr/>
          <a:lstStyle/>
          <a:p>
            <a:pPr algn="ctr">
              <a:defRPr/>
            </a:pPr>
            <a:r>
              <a:rPr lang="en-US" dirty="0" smtClean="0"/>
              <a:t>Dredge </a:t>
            </a:r>
            <a:r>
              <a:rPr lang="en-US" dirty="0" smtClean="0"/>
              <a:t>Potter Flexible Pipeline</a:t>
            </a:r>
            <a:endParaRPr lang="en-US" dirty="0" smtClean="0"/>
          </a:p>
        </p:txBody>
      </p:sp>
      <p:sp>
        <p:nvSpPr>
          <p:cNvPr id="8198" name="Text Box 7"/>
          <p:cNvSpPr txBox="1">
            <a:spLocks noChangeArrowheads="1"/>
          </p:cNvSpPr>
          <p:nvPr/>
        </p:nvSpPr>
        <p:spPr bwMode="auto">
          <a:xfrm>
            <a:off x="533400" y="4953000"/>
            <a:ext cx="8305800" cy="1015663"/>
          </a:xfrm>
          <a:prstGeom prst="rect">
            <a:avLst/>
          </a:prstGeom>
          <a:noFill/>
          <a:ln w="9525">
            <a:noFill/>
            <a:miter lim="800000"/>
            <a:headEnd/>
            <a:tailEnd/>
          </a:ln>
        </p:spPr>
        <p:txBody>
          <a:bodyPr wrap="square">
            <a:spAutoFit/>
          </a:bodyPr>
          <a:lstStyle/>
          <a:p>
            <a:pPr eaLnBrk="1" hangingPunct="1">
              <a:spcBef>
                <a:spcPct val="50000"/>
              </a:spcBef>
            </a:pPr>
            <a:r>
              <a:rPr lang="en-US" sz="2400" dirty="0" smtClean="0">
                <a:latin typeface="Times New Roman" pitchFamily="18" charset="0"/>
              </a:rPr>
              <a:t>.</a:t>
            </a:r>
            <a:endParaRPr lang="en-US" sz="2400" b="0" dirty="0">
              <a:latin typeface="Times New Roman" pitchFamily="18" charset="0"/>
            </a:endParaRPr>
          </a:p>
          <a:p>
            <a:pPr eaLnBrk="1" hangingPunct="1">
              <a:spcBef>
                <a:spcPct val="50000"/>
              </a:spcBef>
            </a:pPr>
            <a:endParaRPr lang="en-US" sz="2400" b="0" dirty="0">
              <a:solidFill>
                <a:schemeClr val="bg1"/>
              </a:solidFill>
              <a:latin typeface="Times New Roman" pitchFamily="18" charset="0"/>
            </a:endParaRPr>
          </a:p>
        </p:txBody>
      </p:sp>
      <p:pic>
        <p:nvPicPr>
          <p:cNvPr id="31747" name="Picture 3" descr="C:\Users\b3codlae\AppData\Local\Microsoft\Windows\Temporary Internet Files\Content.Outlook\C1420IAD\100_0569.JPG"/>
          <p:cNvPicPr>
            <a:picLocks noChangeAspect="1" noChangeArrowheads="1"/>
          </p:cNvPicPr>
          <p:nvPr/>
        </p:nvPicPr>
        <p:blipFill>
          <a:blip r:embed="rId3" cstate="print"/>
          <a:srcRect/>
          <a:stretch>
            <a:fillRect/>
          </a:stretch>
        </p:blipFill>
        <p:spPr bwMode="auto">
          <a:xfrm>
            <a:off x="4114800" y="3048000"/>
            <a:ext cx="4800600" cy="3594868"/>
          </a:xfrm>
          <a:prstGeom prst="rect">
            <a:avLst/>
          </a:prstGeom>
          <a:noFill/>
        </p:spPr>
      </p:pic>
      <p:pic>
        <p:nvPicPr>
          <p:cNvPr id="31746" name="Picture 2" descr="C:\Users\b3codlae\AppData\Local\Microsoft\Windows\Temporary Internet Files\Content.Outlook\C1420IAD\100_0566.JPG"/>
          <p:cNvPicPr>
            <a:picLocks noChangeAspect="1" noChangeArrowheads="1"/>
          </p:cNvPicPr>
          <p:nvPr/>
        </p:nvPicPr>
        <p:blipFill>
          <a:blip r:embed="rId4" cstate="print"/>
          <a:srcRect/>
          <a:stretch>
            <a:fillRect/>
          </a:stretch>
        </p:blipFill>
        <p:spPr bwMode="auto">
          <a:xfrm>
            <a:off x="228600" y="1066800"/>
            <a:ext cx="4724400" cy="353780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685800" y="304800"/>
            <a:ext cx="7772400" cy="1143000"/>
          </a:xfrm>
        </p:spPr>
        <p:txBody>
          <a:bodyPr/>
          <a:lstStyle/>
          <a:p>
            <a:pPr algn="ctr">
              <a:defRPr/>
            </a:pPr>
            <a:r>
              <a:rPr lang="en-US" dirty="0" err="1" smtClean="0"/>
              <a:t>Cutterhead</a:t>
            </a:r>
            <a:r>
              <a:rPr lang="en-US" dirty="0" smtClean="0"/>
              <a:t> Dredge </a:t>
            </a:r>
            <a:br>
              <a:rPr lang="en-US" dirty="0" smtClean="0"/>
            </a:br>
            <a:r>
              <a:rPr lang="en-US" dirty="0" smtClean="0"/>
              <a:t>Contract</a:t>
            </a:r>
          </a:p>
        </p:txBody>
      </p:sp>
      <p:sp>
        <p:nvSpPr>
          <p:cNvPr id="6" name="Slide Number Placeholder 3"/>
          <p:cNvSpPr>
            <a:spLocks noGrp="1"/>
          </p:cNvSpPr>
          <p:nvPr>
            <p:ph type="sldNum" sz="quarter" idx="4294967295"/>
          </p:nvPr>
        </p:nvSpPr>
        <p:spPr>
          <a:xfrm>
            <a:off x="8678863" y="6388100"/>
            <a:ext cx="465137" cy="476250"/>
          </a:xfrm>
          <a:prstGeom prst="rect">
            <a:avLst/>
          </a:prstGeom>
        </p:spPr>
        <p:txBody>
          <a:bodyPr/>
          <a:lstStyle/>
          <a:p>
            <a:pPr>
              <a:defRPr/>
            </a:pPr>
            <a:fld id="{39579929-DE10-4BB3-A6F8-51C0F03ED54A}" type="slidenum">
              <a:rPr lang="en-US"/>
              <a:pPr>
                <a:defRPr/>
              </a:pPr>
              <a:t>8</a:t>
            </a:fld>
            <a:endParaRPr lang="en-US"/>
          </a:p>
        </p:txBody>
      </p:sp>
      <p:pic>
        <p:nvPicPr>
          <p:cNvPr id="10244" name="Picture 7" descr="Semo1"/>
          <p:cNvPicPr>
            <a:picLocks noChangeAspect="1" noChangeArrowheads="1"/>
          </p:cNvPicPr>
          <p:nvPr/>
        </p:nvPicPr>
        <p:blipFill>
          <a:blip r:embed="rId3" cstate="print"/>
          <a:srcRect/>
          <a:stretch>
            <a:fillRect/>
          </a:stretch>
        </p:blipFill>
        <p:spPr bwMode="auto">
          <a:xfrm>
            <a:off x="4191000" y="1371600"/>
            <a:ext cx="4518025" cy="3057525"/>
          </a:xfrm>
          <a:prstGeom prst="rect">
            <a:avLst/>
          </a:prstGeom>
          <a:noFill/>
          <a:ln w="9525">
            <a:noFill/>
            <a:miter lim="800000"/>
            <a:headEnd/>
            <a:tailEnd/>
          </a:ln>
        </p:spPr>
      </p:pic>
      <p:pic>
        <p:nvPicPr>
          <p:cNvPr id="10245" name="Picture 8"/>
          <p:cNvPicPr>
            <a:picLocks noChangeAspect="1" noChangeArrowheads="1"/>
          </p:cNvPicPr>
          <p:nvPr/>
        </p:nvPicPr>
        <p:blipFill>
          <a:blip r:embed="rId4" cstate="print"/>
          <a:srcRect/>
          <a:stretch>
            <a:fillRect/>
          </a:stretch>
        </p:blipFill>
        <p:spPr bwMode="auto">
          <a:xfrm>
            <a:off x="533400" y="1828800"/>
            <a:ext cx="4021138" cy="3048000"/>
          </a:xfrm>
          <a:prstGeom prst="rect">
            <a:avLst/>
          </a:prstGeom>
          <a:noFill/>
          <a:ln w="9525">
            <a:noFill/>
            <a:miter lim="800000"/>
            <a:headEnd/>
            <a:tailEnd/>
          </a:ln>
        </p:spPr>
      </p:pic>
      <p:sp>
        <p:nvSpPr>
          <p:cNvPr id="10246" name="Text Box 10"/>
          <p:cNvSpPr txBox="1">
            <a:spLocks noChangeArrowheads="1"/>
          </p:cNvSpPr>
          <p:nvPr/>
        </p:nvSpPr>
        <p:spPr bwMode="auto">
          <a:xfrm>
            <a:off x="457200" y="4953000"/>
            <a:ext cx="8305800" cy="2123658"/>
          </a:xfrm>
          <a:prstGeom prst="rect">
            <a:avLst/>
          </a:prstGeom>
          <a:noFill/>
          <a:ln w="9525">
            <a:noFill/>
            <a:miter lim="800000"/>
            <a:headEnd/>
            <a:tailEnd/>
          </a:ln>
        </p:spPr>
        <p:txBody>
          <a:bodyPr>
            <a:spAutoFit/>
          </a:bodyPr>
          <a:lstStyle/>
          <a:p>
            <a:pPr eaLnBrk="1" hangingPunct="1">
              <a:spcBef>
                <a:spcPct val="50000"/>
              </a:spcBef>
              <a:buFont typeface="Arial" pitchFamily="34" charset="0"/>
              <a:buChar char="•"/>
            </a:pPr>
            <a:r>
              <a:rPr lang="en-US" sz="2400" b="0" dirty="0" smtClean="0">
                <a:latin typeface="Times New Roman" pitchFamily="18" charset="0"/>
              </a:rPr>
              <a:t>24</a:t>
            </a:r>
            <a:r>
              <a:rPr lang="en-US" sz="2400" b="0" dirty="0">
                <a:latin typeface="Times New Roman" pitchFamily="18" charset="0"/>
              </a:rPr>
              <a:t>” </a:t>
            </a:r>
            <a:r>
              <a:rPr lang="en-US" sz="2400" b="0" dirty="0" err="1">
                <a:latin typeface="Times New Roman" pitchFamily="18" charset="0"/>
              </a:rPr>
              <a:t>Cutterhead</a:t>
            </a:r>
            <a:r>
              <a:rPr lang="en-US" sz="2400" b="0" dirty="0">
                <a:latin typeface="Times New Roman" pitchFamily="18" charset="0"/>
              </a:rPr>
              <a:t> with 3000-ft of pipeline. </a:t>
            </a:r>
          </a:p>
          <a:p>
            <a:pPr eaLnBrk="1" hangingPunct="1">
              <a:spcBef>
                <a:spcPct val="50000"/>
              </a:spcBef>
              <a:buFont typeface="Arial" pitchFamily="34" charset="0"/>
              <a:buChar char="•"/>
            </a:pPr>
            <a:r>
              <a:rPr lang="en-US" sz="2400" b="0" dirty="0">
                <a:latin typeface="Times New Roman" pitchFamily="18" charset="0"/>
              </a:rPr>
              <a:t>Season July thru December</a:t>
            </a:r>
            <a:r>
              <a:rPr lang="en-US" sz="2400" b="0" dirty="0" smtClean="0">
                <a:latin typeface="Times New Roman" pitchFamily="18" charset="0"/>
              </a:rPr>
              <a:t>.</a:t>
            </a:r>
          </a:p>
          <a:p>
            <a:pPr eaLnBrk="1" hangingPunct="1">
              <a:spcBef>
                <a:spcPct val="50000"/>
              </a:spcBef>
              <a:buFont typeface="Arial" pitchFamily="34" charset="0"/>
              <a:buChar char="•"/>
            </a:pPr>
            <a:r>
              <a:rPr lang="en-US" sz="2400" dirty="0" smtClean="0">
                <a:latin typeface="Times New Roman" pitchFamily="18" charset="0"/>
              </a:rPr>
              <a:t>4</a:t>
            </a:r>
            <a:r>
              <a:rPr lang="en-US" sz="2400" baseline="30000" dirty="0" smtClean="0">
                <a:latin typeface="Times New Roman" pitchFamily="18" charset="0"/>
              </a:rPr>
              <a:t>th</a:t>
            </a:r>
            <a:r>
              <a:rPr lang="en-US" sz="2400" dirty="0" smtClean="0">
                <a:latin typeface="Times New Roman" pitchFamily="18" charset="0"/>
              </a:rPr>
              <a:t> year of 5 year contract.</a:t>
            </a:r>
            <a:endParaRPr lang="en-US" sz="2400" b="0" dirty="0" smtClean="0">
              <a:latin typeface="Times New Roman" pitchFamily="18" charset="0"/>
            </a:endParaRPr>
          </a:p>
          <a:p>
            <a:pPr eaLnBrk="1" hangingPunct="1">
              <a:spcBef>
                <a:spcPct val="50000"/>
              </a:spcBef>
              <a:buFont typeface="Arial" pitchFamily="34" charset="0"/>
              <a:buChar char="•"/>
            </a:pPr>
            <a:endParaRPr lang="en-US" sz="2400" b="0" dirty="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Dredge Season - Stats</a:t>
            </a:r>
            <a:endParaRPr lang="en-US" dirty="0"/>
          </a:p>
        </p:txBody>
      </p:sp>
      <p:sp>
        <p:nvSpPr>
          <p:cNvPr id="4" name="Content Placeholder 2"/>
          <p:cNvSpPr txBox="1">
            <a:spLocks/>
          </p:cNvSpPr>
          <p:nvPr/>
        </p:nvSpPr>
        <p:spPr bwMode="auto">
          <a:xfrm>
            <a:off x="381000" y="1752600"/>
            <a:ext cx="8458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Dredge	# Jobs	Cubic Yards	Dates</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Potter	31		3.5M	     		9/4-12/16</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America	11		1.3M			7/8-8/24 								10/6-10/31</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Total		42		4.8M</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4481</TotalTime>
  <Words>734</Words>
  <Application>Microsoft Office PowerPoint</Application>
  <PresentationFormat>On-screen Show (4:3)</PresentationFormat>
  <Paragraphs>120</Paragraphs>
  <Slides>13</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Default Design</vt:lpstr>
      <vt:lpstr>Custom Design</vt:lpstr>
      <vt:lpstr>Photo Editor Photo</vt:lpstr>
      <vt:lpstr>St. Louis District Dredging </vt:lpstr>
      <vt:lpstr>Agenda</vt:lpstr>
      <vt:lpstr>St. District</vt:lpstr>
      <vt:lpstr>Channel Patrol </vt:lpstr>
      <vt:lpstr>Slide 5</vt:lpstr>
      <vt:lpstr>Dredge Potter</vt:lpstr>
      <vt:lpstr>Dredge Potter Flexible Pipeline</vt:lpstr>
      <vt:lpstr>Cutterhead Dredge  Contract</vt:lpstr>
      <vt:lpstr>2011 Dredge Season - Stats</vt:lpstr>
      <vt:lpstr>Dredging 2012</vt:lpstr>
      <vt:lpstr>Future Marine Work</vt:lpstr>
      <vt:lpstr>Rock Removal Update </vt:lpstr>
      <vt:lpstr>The End</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b3codlae</cp:lastModifiedBy>
  <cp:revision>127</cp:revision>
  <dcterms:created xsi:type="dcterms:W3CDTF">2009-05-21T17:19:18Z</dcterms:created>
  <dcterms:modified xsi:type="dcterms:W3CDTF">2012-04-24T20:59:41Z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000800d041000000000001024120</vt:lpwstr>
  </property>
</Properties>
</file>