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70" r:id="rId2"/>
    <p:sldId id="305" r:id="rId3"/>
    <p:sldId id="282" r:id="rId4"/>
    <p:sldId id="319" r:id="rId5"/>
    <p:sldId id="316" r:id="rId6"/>
    <p:sldId id="344" r:id="rId7"/>
    <p:sldId id="343" r:id="rId8"/>
    <p:sldId id="338" r:id="rId9"/>
    <p:sldId id="339" r:id="rId10"/>
    <p:sldId id="340" r:id="rId11"/>
    <p:sldId id="306" r:id="rId12"/>
    <p:sldId id="350" r:id="rId13"/>
    <p:sldId id="362" r:id="rId14"/>
    <p:sldId id="351" r:id="rId15"/>
    <p:sldId id="352" r:id="rId16"/>
    <p:sldId id="360" r:id="rId17"/>
    <p:sldId id="361" r:id="rId18"/>
    <p:sldId id="315" r:id="rId19"/>
    <p:sldId id="318" r:id="rId20"/>
    <p:sldId id="317" r:id="rId21"/>
    <p:sldId id="312" r:id="rId22"/>
    <p:sldId id="353" r:id="rId23"/>
    <p:sldId id="321" r:id="rId24"/>
    <p:sldId id="331" r:id="rId25"/>
    <p:sldId id="332" r:id="rId26"/>
    <p:sldId id="330" r:id="rId27"/>
    <p:sldId id="329" r:id="rId28"/>
    <p:sldId id="357" r:id="rId29"/>
    <p:sldId id="356" r:id="rId30"/>
    <p:sldId id="333" r:id="rId31"/>
    <p:sldId id="327" r:id="rId32"/>
    <p:sldId id="336" r:id="rId33"/>
    <p:sldId id="337" r:id="rId34"/>
    <p:sldId id="355" r:id="rId35"/>
    <p:sldId id="354" r:id="rId36"/>
    <p:sldId id="364" r:id="rId37"/>
    <p:sldId id="334" r:id="rId38"/>
    <p:sldId id="341" r:id="rId39"/>
    <p:sldId id="363" r:id="rId40"/>
    <p:sldId id="290" r:id="rId41"/>
    <p:sldId id="346" r:id="rId42"/>
    <p:sldId id="347" r:id="rId4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8ED5"/>
    <a:srgbClr val="FFFF99"/>
    <a:srgbClr val="DCE6F2"/>
    <a:srgbClr val="385D8A"/>
    <a:srgbClr val="FFFF01"/>
    <a:srgbClr val="0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465" autoAdjust="0"/>
    <p:restoredTop sz="97411" autoAdjust="0"/>
  </p:normalViewPr>
  <p:slideViewPr>
    <p:cSldViewPr showGuides="1">
      <p:cViewPr>
        <p:scale>
          <a:sx n="100" d="100"/>
          <a:sy n="100" d="100"/>
        </p:scale>
        <p:origin x="-1158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6930"/>
    </p:cViewPr>
  </p:sorterViewPr>
  <p:notesViewPr>
    <p:cSldViewPr>
      <p:cViewPr varScale="1">
        <p:scale>
          <a:sx n="72" d="100"/>
          <a:sy n="72" d="100"/>
        </p:scale>
        <p:origin x="-3156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783" cy="464411"/>
          </a:xfrm>
          <a:prstGeom prst="rect">
            <a:avLst/>
          </a:prstGeom>
        </p:spPr>
        <p:txBody>
          <a:bodyPr vert="horz" lIns="91419" tIns="45711" rIns="91419" bIns="4571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047" y="1"/>
            <a:ext cx="3038783" cy="464411"/>
          </a:xfrm>
          <a:prstGeom prst="rect">
            <a:avLst/>
          </a:prstGeom>
        </p:spPr>
        <p:txBody>
          <a:bodyPr vert="horz" lIns="91419" tIns="45711" rIns="91419" bIns="45711" rtlCol="0"/>
          <a:lstStyle>
            <a:lvl1pPr algn="r">
              <a:defRPr sz="1300"/>
            </a:lvl1pPr>
          </a:lstStyle>
          <a:p>
            <a:pPr>
              <a:defRPr/>
            </a:pPr>
            <a:fld id="{3AEB5619-2309-40D6-B231-6813B53BB732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353"/>
            <a:ext cx="3038783" cy="464411"/>
          </a:xfrm>
          <a:prstGeom prst="rect">
            <a:avLst/>
          </a:prstGeom>
        </p:spPr>
        <p:txBody>
          <a:bodyPr vert="horz" lIns="91419" tIns="45711" rIns="91419" bIns="4571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047" y="8830353"/>
            <a:ext cx="3038783" cy="464411"/>
          </a:xfrm>
          <a:prstGeom prst="rect">
            <a:avLst/>
          </a:prstGeom>
        </p:spPr>
        <p:txBody>
          <a:bodyPr vert="horz" lIns="91419" tIns="45711" rIns="91419" bIns="45711" rtlCol="0" anchor="b"/>
          <a:lstStyle>
            <a:lvl1pPr algn="r">
              <a:defRPr sz="1300"/>
            </a:lvl1pPr>
          </a:lstStyle>
          <a:p>
            <a:pPr>
              <a:defRPr/>
            </a:pPr>
            <a:fld id="{D95CF460-B5E5-481E-A151-48D67F721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57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212" cy="464411"/>
          </a:xfrm>
          <a:prstGeom prst="rect">
            <a:avLst/>
          </a:prstGeom>
        </p:spPr>
        <p:txBody>
          <a:bodyPr vert="horz" lIns="93149" tIns="46576" rIns="93149" bIns="465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620" y="1"/>
            <a:ext cx="3037212" cy="464411"/>
          </a:xfrm>
          <a:prstGeom prst="rect">
            <a:avLst/>
          </a:prstGeom>
        </p:spPr>
        <p:txBody>
          <a:bodyPr vert="horz" lIns="93149" tIns="46576" rIns="93149" bIns="465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D697F85-8D4C-4CD2-AC8D-D4DC2312DFA2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700088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9" tIns="46576" rIns="93149" bIns="4657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83" y="4416813"/>
            <a:ext cx="5606436" cy="4181335"/>
          </a:xfrm>
          <a:prstGeom prst="rect">
            <a:avLst/>
          </a:prstGeom>
        </p:spPr>
        <p:txBody>
          <a:bodyPr vert="horz" lIns="93149" tIns="46576" rIns="93149" bIns="4657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353"/>
            <a:ext cx="3037212" cy="464411"/>
          </a:xfrm>
          <a:prstGeom prst="rect">
            <a:avLst/>
          </a:prstGeom>
        </p:spPr>
        <p:txBody>
          <a:bodyPr vert="horz" lIns="93149" tIns="46576" rIns="93149" bIns="465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620" y="8830353"/>
            <a:ext cx="3037212" cy="464411"/>
          </a:xfrm>
          <a:prstGeom prst="rect">
            <a:avLst/>
          </a:prstGeom>
        </p:spPr>
        <p:txBody>
          <a:bodyPr vert="horz" lIns="93149" tIns="46576" rIns="93149" bIns="465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654AE18-01A5-4429-B58D-0C5CFD25C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88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C205F5-3A54-4607-A8E3-46EE7A3F44B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866ECB-EC20-4FC9-A2CC-6EA3DCE2452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CF2A50-D0B4-4647-ABD1-AD904CD1BEA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31D6C3-30ED-48E9-9022-181F1FED7C5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4ED00-3DE7-4A83-A9A0-EDFFAB76C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24CF0-D4BB-4BC1-8346-AE7BDCBB12A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9D8DC-8F25-4C5B-8AD6-63092073EE2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9744C4-07BA-4FE5-B8F7-2756ECA8F19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Verbally mention borrow areas permitted – existing elevation about +15?? Down to elevation +3 what datum.  Borrow location added because funding and schedule allowed for it.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5452F-1921-42B6-83B0-B5401DD011C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Verbally mention borrow areas permitted – existing elevation about +15?? Down to elevation +3 what datum.  Borrow location added because funding and schedule allowed for it.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5D6537-FB1F-47A0-A315-6BCA1165A4D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324C3-7B5F-449A-9FB7-29D884812E2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2E1752-BF91-4AAE-B7F7-8DC27F13131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B7A97-3683-40EF-B509-745389D2E9F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9ABA94-61A3-45D2-88A1-5782A934C92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393993-1744-4F99-BF6B-010686AC066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393993-1744-4F99-BF6B-010686AC066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8A4139-79C2-4A95-8EB1-66C46524127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4DEEC-F6AD-4DC8-B6C7-762681A7434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A462C-1BAC-4D1F-B017-4B94D4C9EBD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157" y="4415592"/>
            <a:ext cx="5138087" cy="41829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754" tIns="46378" rIns="92754" bIns="4637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charset="0"/>
                <a:ea typeface="ＭＳ Ｐゴシック" pitchFamily="34" charset="-128"/>
              </a:rPr>
              <a:t>Third option for Harbor material will give us capacity for 20 years.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Source of slide:  Frank Hamons’ presentation to DMMP Executive Committee, 10/26/11.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157" y="4415592"/>
            <a:ext cx="5138087" cy="41829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754" tIns="46378" rIns="92754" bIns="4637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charset="0"/>
                <a:ea typeface="ＭＳ Ｐゴシック" pitchFamily="34" charset="-128"/>
              </a:rPr>
              <a:t>Third option for Harbor material will give us capacity for 20 years.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Source of slide:  Frank Hamons’ presentation to DMMP Executive Committee, 10/26/11.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76505-8BE2-4D5A-A7EC-C0299A1AEAA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3.5 million visitors annually at R.M. 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E6526E-D82C-4DD3-848D-D69AC5BCD2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Native beach sand – Grain Size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4AE18-01A5-4429-B58D-0C5CFD25CEB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0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E6F73-0809-4589-8030-B4451625D7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Millions of CY over about 5 miles -  These contracts about xxx cy over about 1 mile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31E063-8D99-427F-B1D7-EB1B05AB9C0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Native Beach Fill sand – 0.5 mm</a:t>
            </a:r>
            <a:r>
              <a:rPr lang="en-US" baseline="0" dirty="0" smtClean="0"/>
              <a:t> medium on the fine side,</a:t>
            </a:r>
          </a:p>
          <a:p>
            <a:r>
              <a:rPr lang="en-US" baseline="0" dirty="0" smtClean="0"/>
              <a:t>Channel sand – 0.4 mm fine sand on the medium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4AE18-01A5-4429-B58D-0C5CFD25CEB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47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805E9-6DAA-4C50-9BAB-97BE348751E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B58EF-D6D0-428F-B22A-83A03BB28A2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2E1752-BF91-4AAE-B7F7-8DC27F13131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nels 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b="964"/>
          <a:stretch>
            <a:fillRect/>
          </a:stretch>
        </p:blipFill>
        <p:spPr bwMode="auto">
          <a:xfrm>
            <a:off x="0" y="0"/>
            <a:ext cx="2085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/>
          <p:nvPr/>
        </p:nvSpPr>
        <p:spPr>
          <a:xfrm>
            <a:off x="2085974" y="3505200"/>
            <a:ext cx="6677026" cy="45719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114300">
              <a:srgbClr val="FFFFFF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5974" y="381000"/>
            <a:ext cx="6677025" cy="3067050"/>
          </a:xfrm>
        </p:spPr>
        <p:txBody>
          <a:bodyPr/>
          <a:lstStyle>
            <a:lvl1pPr>
              <a:defRPr sz="5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5975" y="3810000"/>
            <a:ext cx="6677025" cy="1143000"/>
          </a:xfrm>
        </p:spPr>
        <p:txBody>
          <a:bodyPr>
            <a:normAutofit/>
          </a:bodyPr>
          <a:lstStyle>
            <a:lvl1pPr marL="0" indent="0" algn="l">
              <a:buNone/>
              <a:defRPr sz="1800" kern="1200">
                <a:gradFill>
                  <a:gsLst>
                    <a:gs pos="0">
                      <a:schemeClr val="tx1"/>
                    </a:gs>
                    <a:gs pos="99000">
                      <a:schemeClr val="tx1">
                        <a:alpha val="85000"/>
                      </a:schemeClr>
                    </a:gs>
                    <a:gs pos="86000">
                      <a:schemeClr val="tx1">
                        <a:alpha val="70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C0E47-D0CB-4F5D-9404-AD9FBB8D2CDB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0BA54FE5-B2BD-45F0-BEF6-B0BE83204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5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0ED38-0458-4CEF-839E-1F644C878BBE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4494021F-6025-421F-9567-B0D0DCD1B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3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0" y="368301"/>
            <a:ext cx="1143000" cy="5741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0" y="609599"/>
            <a:ext cx="4724400" cy="55006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FF11A-4D56-4416-A615-64AC9656D3F8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FE65057F-9B9D-4FCD-8044-41C6B42D3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4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525" y="914400"/>
            <a:ext cx="7496175" cy="1143000"/>
          </a:xfrm>
        </p:spPr>
        <p:txBody>
          <a:bodyPr/>
          <a:lstStyle>
            <a:lvl1pPr algn="l"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24" y="2165350"/>
            <a:ext cx="7496176" cy="41147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7AF32-127B-4211-A239-5B5F52A629F1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200" b="1" kern="1200" spc="-200" baseline="0">
                <a:gradFill flip="none" rotWithShape="1">
                  <a:gsLst>
                    <a:gs pos="0">
                      <a:prstClr val="white">
                        <a:alpha val="0"/>
                      </a:prstClr>
                    </a:gs>
                    <a:gs pos="100000">
                      <a:prstClr val="white">
                        <a:alpha val="50000"/>
                      </a:prstClr>
                    </a:gs>
                  </a:gsLst>
                  <a:lin ang="108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C234BC-D417-472A-8C40-84C507BDD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ntent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70113" b="2931"/>
          <a:stretch>
            <a:fillRect/>
          </a:stretch>
        </p:blipFill>
        <p:spPr bwMode="auto">
          <a:xfrm>
            <a:off x="0" y="0"/>
            <a:ext cx="2409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308972"/>
            <a:ext cx="5943600" cy="2352675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gradFill>
                  <a:gsLst>
                    <a:gs pos="0">
                      <a:schemeClr val="tx1"/>
                    </a:gs>
                    <a:gs pos="99000">
                      <a:schemeClr val="tx1">
                        <a:alpha val="85000"/>
                      </a:schemeClr>
                    </a:gs>
                    <a:gs pos="86000">
                      <a:schemeClr val="tx1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4684059"/>
            <a:ext cx="5943600" cy="1107141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1800"/>
              </a:spcBef>
              <a:buFont typeface="Wingdings" pitchFamily="2" charset="2"/>
              <a:buNone/>
              <a:defRPr sz="1800" kern="1200">
                <a:gradFill>
                  <a:gsLst>
                    <a:gs pos="0">
                      <a:schemeClr val="tx1"/>
                    </a:gs>
                    <a:gs pos="99000">
                      <a:schemeClr val="tx1">
                        <a:alpha val="85000"/>
                      </a:schemeClr>
                    </a:gs>
                    <a:gs pos="86000">
                      <a:schemeClr val="tx1">
                        <a:alpha val="7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C8399-D83B-4303-8AD8-4F489EDBC1E4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1C6641F0-1D91-4844-91E4-D691AE5BF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4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50838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1"/>
            <a:ext cx="2743200" cy="4129088"/>
          </a:xfrm>
        </p:spPr>
        <p:txBody>
          <a:bodyPr>
            <a:normAutofit/>
          </a:bodyPr>
          <a:lstStyle>
            <a:lvl1pPr marL="228600" indent="-228600">
              <a:defRPr sz="1600"/>
            </a:lvl1pPr>
            <a:lvl2pPr marL="457200" indent="-228600">
              <a:defRPr sz="1600"/>
            </a:lvl2pPr>
            <a:lvl3pPr marL="685800" indent="-228600">
              <a:defRPr sz="1600"/>
            </a:lvl3pPr>
            <a:lvl4pPr marL="914400" indent="-228600">
              <a:defRPr sz="1600"/>
            </a:lvl4pPr>
            <a:lvl5pPr marL="1143000" indent="-2286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1"/>
            <a:ext cx="2743200" cy="4129088"/>
          </a:xfrm>
        </p:spPr>
        <p:txBody>
          <a:bodyPr>
            <a:normAutofit/>
          </a:bodyPr>
          <a:lstStyle>
            <a:lvl1pPr marL="228600" indent="-228600">
              <a:defRPr sz="1600"/>
            </a:lvl1pPr>
            <a:lvl2pPr marL="457200" indent="-228600">
              <a:defRPr sz="1600"/>
            </a:lvl2pPr>
            <a:lvl3pPr marL="685800" indent="-228600">
              <a:defRPr sz="1600"/>
            </a:lvl3pPr>
            <a:lvl4pPr marL="914400" indent="-228600">
              <a:defRPr sz="1600"/>
            </a:lvl4pPr>
            <a:lvl5pPr marL="1143000" indent="-2286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B3DAD-17ED-4144-8D0E-43FC17AB0F63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6BC47437-EAF5-4869-9171-4D4DC8463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8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2819400" y="2468881"/>
            <a:ext cx="2743200" cy="45719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114300">
              <a:srgbClr val="FFFFFF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5943600" y="2468881"/>
            <a:ext cx="2743200" cy="45719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114300">
              <a:srgbClr val="FFFFFF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350838"/>
            <a:ext cx="6172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0" y="1661318"/>
            <a:ext cx="2743200" cy="777081"/>
          </a:xfrm>
        </p:spPr>
        <p:txBody>
          <a:bodyPr anchor="ctr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9400" y="2590800"/>
            <a:ext cx="2743200" cy="3494088"/>
          </a:xfrm>
        </p:spPr>
        <p:txBody>
          <a:bodyPr>
            <a:normAutofit/>
          </a:bodyPr>
          <a:lstStyle>
            <a:lvl1pPr marL="228600" indent="-228600">
              <a:defRPr sz="1600"/>
            </a:lvl1pPr>
            <a:lvl2pPr marL="457200" indent="-228600">
              <a:defRPr sz="1600"/>
            </a:lvl2pPr>
            <a:lvl3pPr marL="685800" indent="-228600">
              <a:defRPr sz="1600"/>
            </a:lvl3pPr>
            <a:lvl4pPr marL="914400" indent="-228600">
              <a:defRPr sz="1600"/>
            </a:lvl4pPr>
            <a:lvl5pPr marL="1143000" indent="-2286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3600" y="1661318"/>
            <a:ext cx="2743200" cy="777081"/>
          </a:xfrm>
        </p:spPr>
        <p:txBody>
          <a:bodyPr anchor="ctr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3600" y="2590800"/>
            <a:ext cx="2743200" cy="3494088"/>
          </a:xfrm>
        </p:spPr>
        <p:txBody>
          <a:bodyPr>
            <a:normAutofit/>
          </a:bodyPr>
          <a:lstStyle>
            <a:lvl1pPr marL="228600" indent="-228600">
              <a:defRPr sz="1600"/>
            </a:lvl1pPr>
            <a:lvl2pPr marL="457200" indent="-228600">
              <a:defRPr sz="1600"/>
            </a:lvl2pPr>
            <a:lvl3pPr marL="685800" indent="-228600">
              <a:defRPr sz="1600"/>
            </a:lvl3pPr>
            <a:lvl4pPr marL="914400" indent="-228600">
              <a:defRPr sz="1600"/>
            </a:lvl4pPr>
            <a:lvl5pPr marL="1143000" indent="-22860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03761-2774-401D-95B1-AB3B32D133F9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56D6BD61-EA40-4C27-AD0C-AD92258BC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1B96-9583-44E3-8189-37E92D73A623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1D6B9ED1-6AB9-4C99-B2A7-567ECCD4D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3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09AD3-89BC-4CEE-9767-095610A67C90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820C1998-8F32-4D9A-B882-085EFA2C0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2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450" y="3943350"/>
            <a:ext cx="5875338" cy="116205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354106"/>
            <a:ext cx="6172200" cy="3200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8450" y="5105401"/>
            <a:ext cx="5875338" cy="10048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7CC4-14AF-4470-AFD8-C7718CA94153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DD88B290-32F7-4F62-B896-7F089510C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6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0" y="3941064"/>
            <a:ext cx="5879592" cy="1161288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gradFill>
                  <a:gsLst>
                    <a:gs pos="0">
                      <a:schemeClr val="tx1"/>
                    </a:gs>
                    <a:gs pos="99000">
                      <a:schemeClr val="tx1">
                        <a:alpha val="85000"/>
                      </a:schemeClr>
                    </a:gs>
                    <a:gs pos="86000">
                      <a:schemeClr val="tx1">
                        <a:alpha val="70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356616"/>
            <a:ext cx="6172200" cy="3200400"/>
          </a:xfrm>
          <a:prstGeom prst="roundRect">
            <a:avLst>
              <a:gd name="adj" fmla="val 12886"/>
            </a:avLst>
          </a:prstGeom>
          <a:effectLst>
            <a:reflection blurRad="6350" stA="50000" endA="275" endPos="40000" dist="101600" dir="5400000" sy="-100000" algn="bl" rotWithShape="0"/>
            <a:softEdge rad="635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4640" y="5102352"/>
            <a:ext cx="5879592" cy="1005840"/>
          </a:xfrm>
        </p:spPr>
        <p:txBody>
          <a:bodyPr rtlCol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/>
                    </a:gs>
                    <a:gs pos="99000">
                      <a:schemeClr val="tx1">
                        <a:alpha val="85000"/>
                      </a:schemeClr>
                    </a:gs>
                    <a:gs pos="86000">
                      <a:schemeClr val="tx1">
                        <a:alpha val="70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A253A-1815-4FB9-9CE7-A9FCEFA544BC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2559050" y="3213100"/>
            <a:ext cx="1452562" cy="1371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F5606089-BF1F-4DE3-A1A6-5E5E60712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00000">
              <a:schemeClr val="bg2">
                <a:shade val="40000"/>
                <a:satMod val="1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76200"/>
            <a:ext cx="657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6200"/>
            <a:ext cx="9715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685925" y="134747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>
                    <a:tint val="75000"/>
                    <a:alpha val="70000"/>
                  </a:prstClr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1314450" y="2138363"/>
            <a:ext cx="76200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6181725" y="134747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>
                    <a:tint val="75000"/>
                    <a:alpha val="70000"/>
                  </a:prstClr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414AD717-48A3-44AD-9026-746D763B3D47}" type="datetime1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1032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1038225" y="828675"/>
            <a:ext cx="784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SzPct val="125000"/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1800"/>
        </a:spcBef>
        <a:spcAft>
          <a:spcPct val="0"/>
        </a:spcAft>
        <a:buSzPct val="12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ts val="1800"/>
        </a:spcBef>
        <a:spcAft>
          <a:spcPct val="0"/>
        </a:spcAft>
        <a:buSzPct val="12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ts val="1800"/>
        </a:spcBef>
        <a:spcAft>
          <a:spcPct val="0"/>
        </a:spcAft>
        <a:buSzPct val="12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ts val="1800"/>
        </a:spcBef>
        <a:spcAft>
          <a:spcPct val="0"/>
        </a:spcAft>
        <a:buSzPct val="12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ts val="1800"/>
        </a:spcBef>
        <a:buSzPct val="80000"/>
        <a:buFont typeface="Wingdings" pitchFamily="2" charset="2"/>
        <a:buChar char="q"/>
        <a:defRPr sz="1600" kern="1200">
          <a:gradFill>
            <a:gsLst>
              <a:gs pos="0">
                <a:schemeClr val="tx1"/>
              </a:gs>
              <a:gs pos="99000">
                <a:schemeClr val="tx1">
                  <a:alpha val="85000"/>
                </a:schemeClr>
              </a:gs>
              <a:gs pos="86000">
                <a:schemeClr val="tx1">
                  <a:alpha val="7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800"/>
        </a:spcBef>
        <a:buSzPct val="100000"/>
        <a:buFont typeface="Wingdings" pitchFamily="2" charset="2"/>
        <a:buChar char="Ù"/>
        <a:defRPr sz="1600" kern="1200" baseline="0">
          <a:gradFill>
            <a:gsLst>
              <a:gs pos="0">
                <a:schemeClr val="tx1"/>
              </a:gs>
              <a:gs pos="99000">
                <a:schemeClr val="tx1">
                  <a:alpha val="85000"/>
                </a:schemeClr>
              </a:gs>
              <a:gs pos="86000">
                <a:schemeClr val="tx1">
                  <a:alpha val="7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800"/>
        </a:spcBef>
        <a:buSzPct val="80000"/>
        <a:buFont typeface="Wingdings" pitchFamily="2" charset="2"/>
        <a:buChar char="q"/>
        <a:defRPr sz="1600" kern="1200" baseline="0">
          <a:gradFill>
            <a:gsLst>
              <a:gs pos="0">
                <a:schemeClr val="tx1"/>
              </a:gs>
              <a:gs pos="99000">
                <a:schemeClr val="tx1">
                  <a:alpha val="85000"/>
                </a:schemeClr>
              </a:gs>
              <a:gs pos="86000">
                <a:schemeClr val="tx1">
                  <a:alpha val="7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800"/>
        </a:spcBef>
        <a:buSzPct val="100000"/>
        <a:buFont typeface="Wingdings" pitchFamily="2" charset="2"/>
        <a:buChar char="Ù"/>
        <a:defRPr sz="1600" kern="1200" baseline="0">
          <a:gradFill>
            <a:gsLst>
              <a:gs pos="0">
                <a:schemeClr val="tx1"/>
              </a:gs>
              <a:gs pos="99000">
                <a:schemeClr val="tx1">
                  <a:alpha val="85000"/>
                </a:schemeClr>
              </a:gs>
              <a:gs pos="86000">
                <a:schemeClr val="tx1">
                  <a:alpha val="70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 txBox="1">
            <a:spLocks noChangeArrowheads="1"/>
          </p:cNvSpPr>
          <p:nvPr/>
        </p:nvSpPr>
        <p:spPr bwMode="auto">
          <a:xfrm>
            <a:off x="615950" y="1220788"/>
            <a:ext cx="77724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cs typeface="Arial" charset="0"/>
              </a:rPr>
              <a:t> </a:t>
            </a:r>
            <a:r>
              <a:rPr lang="en-US" sz="4000" dirty="0">
                <a:solidFill>
                  <a:srgbClr val="FFFF99"/>
                </a:solidFill>
                <a:cs typeface="Arial" charset="0"/>
              </a:rPr>
              <a:t>NORTHEAST BEACHES 2013</a:t>
            </a:r>
          </a:p>
          <a:p>
            <a:pPr algn="ctr" eaLnBrk="1" hangingPunct="1"/>
            <a:endParaRPr lang="en-US" sz="3200" dirty="0">
              <a:cs typeface="Arial" charset="0"/>
            </a:endParaRPr>
          </a:p>
          <a:p>
            <a:pPr algn="ctr" eaLnBrk="1" hangingPunct="1"/>
            <a:r>
              <a:rPr lang="en-US" sz="3200" dirty="0">
                <a:cs typeface="Arial" charset="0"/>
              </a:rPr>
              <a:t>State Boat Channel Emergency Dredging &amp; Beach Fill at Robert Moses State Park </a:t>
            </a: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1347788" y="3413125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1600">
                <a:cs typeface="Arial" charset="0"/>
              </a:rPr>
              <a:t>Presented to:</a:t>
            </a:r>
          </a:p>
        </p:txBody>
      </p:sp>
      <p:sp>
        <p:nvSpPr>
          <p:cNvPr id="13316" name="Rectangle 5"/>
          <p:cNvSpPr txBox="1">
            <a:spLocks noChangeArrowheads="1"/>
          </p:cNvSpPr>
          <p:nvPr/>
        </p:nvSpPr>
        <p:spPr bwMode="auto">
          <a:xfrm>
            <a:off x="345057" y="4040188"/>
            <a:ext cx="8462513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800"/>
              </a:spcBef>
              <a:buSzPct val="125000"/>
              <a:buFont typeface="Arial" charset="0"/>
              <a:buNone/>
            </a:pPr>
            <a:r>
              <a:rPr lang="en-US" sz="2800" dirty="0">
                <a:cs typeface="Arial" charset="0"/>
              </a:rPr>
              <a:t>Northeast Shore &amp; Beach Preservation Association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1219200" y="4662488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>
                <a:cs typeface="Arial" charset="0"/>
              </a:rPr>
              <a:t>September 10, 2013</a:t>
            </a:r>
          </a:p>
          <a:p>
            <a:pPr algn="ctr">
              <a:spcBef>
                <a:spcPct val="2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25249-02BB-4061-8887-3602ACC1F95E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9520"/>
            <a:ext cx="18288000" cy="1071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80" y="0"/>
            <a:ext cx="9141052" cy="6856413"/>
            <a:chOff x="680" y="0"/>
            <a:chExt cx="9141052" cy="6856413"/>
          </a:xfrm>
        </p:grpSpPr>
        <p:pic>
          <p:nvPicPr>
            <p:cNvPr id="60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" y="0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990051"/>
            <a:ext cx="91440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6" y="1205383"/>
            <a:ext cx="3489325" cy="2044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630236" y="1194270"/>
            <a:ext cx="2193925" cy="990600"/>
            <a:chOff x="4404360" y="5486400"/>
            <a:chExt cx="2194560" cy="990600"/>
          </a:xfrm>
        </p:grpSpPr>
        <p:grpSp>
          <p:nvGrpSpPr>
            <p:cNvPr id="46" name="Group 10"/>
            <p:cNvGrpSpPr>
              <a:grpSpLocks/>
            </p:cNvGrpSpPr>
            <p:nvPr/>
          </p:nvGrpSpPr>
          <p:grpSpPr bwMode="auto">
            <a:xfrm>
              <a:off x="4404360" y="5486400"/>
              <a:ext cx="2194560" cy="533400"/>
              <a:chOff x="5558790" y="3221006"/>
              <a:chExt cx="2194560" cy="533400"/>
            </a:xfrm>
          </p:grpSpPr>
          <p:sp>
            <p:nvSpPr>
              <p:cNvPr id="48" name="TextBox 12"/>
              <p:cNvSpPr txBox="1">
                <a:spLocks noChangeArrowheads="1"/>
              </p:cNvSpPr>
              <p:nvPr/>
            </p:nvSpPr>
            <p:spPr bwMode="auto">
              <a:xfrm>
                <a:off x="6595110" y="3221006"/>
                <a:ext cx="115824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dirty="0"/>
                  <a:t>Grace </a:t>
                </a:r>
                <a:r>
                  <a:rPr lang="en-US" sz="1000" dirty="0" smtClean="0"/>
                  <a:t>- Trucking </a:t>
                </a:r>
                <a:r>
                  <a:rPr lang="en-US" sz="1000" dirty="0"/>
                  <a:t>Borrow Area</a:t>
                </a:r>
              </a:p>
            </p:txBody>
          </p:sp>
          <p:cxnSp>
            <p:nvCxnSpPr>
              <p:cNvPr id="49" name="Elbow Connector 11"/>
              <p:cNvCxnSpPr/>
              <p:nvPr/>
            </p:nvCxnSpPr>
            <p:spPr>
              <a:xfrm flipH="1">
                <a:off x="5558790" y="3449606"/>
                <a:ext cx="914665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473455" y="3449606"/>
                <a:ext cx="12227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Elbow Connector 11"/>
            <p:cNvCxnSpPr/>
            <p:nvPr/>
          </p:nvCxnSpPr>
          <p:spPr>
            <a:xfrm>
              <a:off x="5319025" y="5715000"/>
              <a:ext cx="76222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2087436" y="1599086"/>
            <a:ext cx="1843087" cy="487362"/>
            <a:chOff x="4998720" y="5486400"/>
            <a:chExt cx="1844040" cy="487434"/>
          </a:xfrm>
        </p:grpSpPr>
        <p:grpSp>
          <p:nvGrpSpPr>
            <p:cNvPr id="52" name="Group 16"/>
            <p:cNvGrpSpPr>
              <a:grpSpLocks/>
            </p:cNvGrpSpPr>
            <p:nvPr/>
          </p:nvGrpSpPr>
          <p:grpSpPr bwMode="auto">
            <a:xfrm>
              <a:off x="5638813" y="5486400"/>
              <a:ext cx="1203947" cy="400169"/>
              <a:chOff x="6793243" y="3221006"/>
              <a:chExt cx="1203947" cy="400169"/>
            </a:xfrm>
          </p:grpSpPr>
          <p:sp>
            <p:nvSpPr>
              <p:cNvPr id="54" name="TextBox 18"/>
              <p:cNvSpPr txBox="1">
                <a:spLocks noChangeArrowheads="1"/>
              </p:cNvSpPr>
              <p:nvPr/>
            </p:nvSpPr>
            <p:spPr bwMode="auto">
              <a:xfrm>
                <a:off x="6838950" y="3221006"/>
                <a:ext cx="1158240" cy="400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dirty="0"/>
                  <a:t>Norfolk Dredging Stockpile</a:t>
                </a: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6793243" y="3446464"/>
                <a:ext cx="12230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Elbow Connector 11"/>
            <p:cNvCxnSpPr/>
            <p:nvPr/>
          </p:nvCxnSpPr>
          <p:spPr>
            <a:xfrm flipH="1">
              <a:off x="4998720" y="5711858"/>
              <a:ext cx="640093" cy="26197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3475646" y="4473450"/>
            <a:ext cx="3183308" cy="718810"/>
            <a:chOff x="3475646" y="4277274"/>
            <a:chExt cx="3183308" cy="718810"/>
          </a:xfrm>
        </p:grpSpPr>
        <p:sp>
          <p:nvSpPr>
            <p:cNvPr id="57" name="TextBox 23"/>
            <p:cNvSpPr txBox="1">
              <a:spLocks noChangeArrowheads="1"/>
            </p:cNvSpPr>
            <p:nvPr/>
          </p:nvSpPr>
          <p:spPr bwMode="auto">
            <a:xfrm rot="20799684">
              <a:off x="3475646" y="4734474"/>
              <a:ext cx="11579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#4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TextBox 57"/>
            <p:cNvSpPr txBox="1">
              <a:spLocks noChangeArrowheads="1"/>
            </p:cNvSpPr>
            <p:nvPr/>
          </p:nvSpPr>
          <p:spPr bwMode="auto">
            <a:xfrm rot="20799684">
              <a:off x="5500959" y="4277274"/>
              <a:ext cx="11579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#5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 bwMode="auto">
          <a:xfrm>
            <a:off x="885825" y="533400"/>
            <a:ext cx="74961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PROJECT LOCATIONS</a:t>
            </a:r>
          </a:p>
        </p:txBody>
      </p:sp>
    </p:spTree>
    <p:extLst>
      <p:ext uri="{BB962C8B-B14F-4D97-AF65-F5344CB8AC3E}">
        <p14:creationId xmlns:p14="http://schemas.microsoft.com/office/powerpoint/2010/main" val="312414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1 0.123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885825" y="977030"/>
            <a:ext cx="7496175" cy="85740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TYPICAL PRE-CONSTRUCTION</a:t>
            </a:r>
            <a:r>
              <a:rPr lang="en-US" sz="3200" baseline="0" dirty="0" smtClean="0">
                <a:latin typeface="Arial" charset="0"/>
                <a:cs typeface="Arial" charset="0"/>
              </a:rPr>
              <a:t> </a:t>
            </a:r>
            <a:r>
              <a:rPr lang="en-US" sz="3200" dirty="0" smtClean="0">
                <a:latin typeface="Arial" charset="0"/>
                <a:cs typeface="Arial" charset="0"/>
              </a:rPr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38" y="1854200"/>
            <a:ext cx="8488362" cy="49276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New Permits – NYS DEC, USACE NY District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Planning, sampling, testing, studies, documentation.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Joint Permit, NEPA, Water Quality Cert., Plover windows</a:t>
            </a:r>
            <a:endParaRPr lang="en-US" sz="2400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Existing Permit Modifications and Approvals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Channel dredging depths and widths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Beach fill locations and geometries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Ingress and egress points to beach &amp; borrow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Planning, design, PSE,  Procurement, Bid, Award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Funding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F3F0B-D8E1-47F4-B276-D519283058DE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5575" y="1098550"/>
            <a:ext cx="8797925" cy="798513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  <a:cs typeface="Arial" charset="0"/>
              </a:rPr>
              <a:t>TYPICAL vs. EMERGENCY PROCESS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8863" y="3213564"/>
            <a:ext cx="1452282" cy="1371600"/>
          </a:xfrm>
        </p:spPr>
        <p:txBody>
          <a:bodyPr/>
          <a:lstStyle/>
          <a:p>
            <a:pPr>
              <a:defRPr/>
            </a:pPr>
            <a:fld id="{68E4566B-05BA-47D3-AE33-F472DBD3C96B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55588" y="5027222"/>
            <a:ext cx="742950" cy="338137"/>
          </a:xfrm>
          <a:prstGeom prst="rect">
            <a:avLst/>
          </a:prstGeom>
          <a:solidFill>
            <a:srgbClr val="00FF99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lIns="0" tIns="46031" rIns="0" bIns="4603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kumimoji="1" lang="en-US" sz="1600" b="1" dirty="0">
              <a:solidFill>
                <a:srgbClr val="DADADA">
                  <a:lumMod val="10000"/>
                </a:srgbClr>
              </a:solidFill>
              <a:latin typeface="+mn-lt"/>
              <a:ea typeface="ＭＳ Ｐゴシック" charset="-128"/>
            </a:endParaRPr>
          </a:p>
        </p:txBody>
      </p:sp>
      <p:sp>
        <p:nvSpPr>
          <p:cNvPr id="9" name="Text Box 48"/>
          <p:cNvSpPr txBox="1">
            <a:spLocks noChangeArrowheads="1"/>
          </p:cNvSpPr>
          <p:nvPr/>
        </p:nvSpPr>
        <p:spPr bwMode="auto">
          <a:xfrm>
            <a:off x="7297738" y="3225648"/>
            <a:ext cx="1687512" cy="338137"/>
          </a:xfrm>
          <a:prstGeom prst="rect">
            <a:avLst/>
          </a:prstGeom>
          <a:solidFill>
            <a:srgbClr val="CCFFFF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lIns="0" tIns="46031" rIns="0" bIns="4603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1600" dirty="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 Months Procure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-2558863" y="3213564"/>
            <a:ext cx="1452282" cy="1371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7200" b="1" kern="1200" spc="-200" baseline="0">
                <a:gradFill flip="none" rotWithShape="1">
                  <a:gsLst>
                    <a:gs pos="0">
                      <a:prstClr val="white">
                        <a:alpha val="0"/>
                      </a:prstClr>
                    </a:gs>
                    <a:gs pos="100000">
                      <a:prstClr val="white">
                        <a:alpha val="50000"/>
                      </a:prstClr>
                    </a:gs>
                  </a:gsLst>
                  <a:lin ang="108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B9E273F-0582-43C3-9EB0-ED3CA052E6D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5183188" y="3225648"/>
            <a:ext cx="2114550" cy="339725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lIns="0" tIns="46031" rIns="0" bIns="4603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1600" dirty="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6 Months Design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5687622"/>
            <a:ext cx="1768475" cy="584200"/>
          </a:xfrm>
          <a:prstGeom prst="rect">
            <a:avLst/>
          </a:prstGeom>
          <a:solidFill>
            <a:schemeClr val="tx1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 b="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2 Months Planning, Design, Permits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71713" y="5689209"/>
            <a:ext cx="1233487" cy="585788"/>
          </a:xfrm>
          <a:prstGeom prst="rect">
            <a:avLst/>
          </a:prstGeom>
          <a:solidFill>
            <a:schemeClr val="tx1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2 weeks Procurement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875" y="3228823"/>
            <a:ext cx="4911725" cy="338137"/>
          </a:xfrm>
          <a:prstGeom prst="rect">
            <a:avLst/>
          </a:prstGeom>
          <a:solidFill>
            <a:srgbClr val="00FF99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 b="1">
                <a:solidFill>
                  <a:srgbClr val="DADADA">
                    <a:lumMod val="10000"/>
                  </a:srgbClr>
                </a:solidFill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en-US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months </a:t>
            </a:r>
            <a:r>
              <a:rPr lang="en-US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Planning and Permitting</a:t>
            </a:r>
          </a:p>
        </p:txBody>
      </p:sp>
      <p:sp>
        <p:nvSpPr>
          <p:cNvPr id="25612" name="Line 35"/>
          <p:cNvSpPr>
            <a:spLocks noChangeShapeType="1"/>
          </p:cNvSpPr>
          <p:nvPr/>
        </p:nvSpPr>
        <p:spPr bwMode="auto">
          <a:xfrm>
            <a:off x="112735" y="4114431"/>
            <a:ext cx="88725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7" tIns="45713" rIns="91427" bIns="45713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2635098"/>
            <a:ext cx="91440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Beach Dredging Project</a:t>
            </a:r>
            <a:r>
              <a:rPr lang="en-US" sz="3200" i="1" dirty="0"/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</a:t>
            </a:r>
            <a:r>
              <a:rPr lang="en-US" sz="24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years +)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9875" y="4439737"/>
            <a:ext cx="58943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Emergency</a:t>
            </a:r>
            <a:r>
              <a:rPr lang="en-US" sz="3200" i="1" dirty="0"/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</a:t>
            </a:r>
            <a:r>
              <a:rPr lang="en-US" sz="2400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(2.5 months)</a:t>
            </a: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993775" y="5022459"/>
            <a:ext cx="225425" cy="339725"/>
          </a:xfrm>
          <a:prstGeom prst="rect">
            <a:avLst/>
          </a:prstGeom>
          <a:solidFill>
            <a:srgbClr val="CCFFFF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lIns="0" tIns="46031" rIns="0" bIns="4603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kumimoji="1" lang="en-US" sz="1600" b="1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112838" y="5362184"/>
            <a:ext cx="1173162" cy="322263"/>
          </a:xfrm>
          <a:prstGeom prst="straightConnector1">
            <a:avLst/>
          </a:prstGeom>
          <a:ln w="31750">
            <a:solidFill>
              <a:srgbClr val="00FF99"/>
            </a:solidFill>
            <a:tailEnd type="triangle"/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8" idx="2"/>
          </p:cNvCxnSpPr>
          <p:nvPr/>
        </p:nvCxnSpPr>
        <p:spPr>
          <a:xfrm flipV="1">
            <a:off x="627063" y="5365359"/>
            <a:ext cx="0" cy="322263"/>
          </a:xfrm>
          <a:prstGeom prst="straightConnector1">
            <a:avLst/>
          </a:prstGeom>
          <a:ln w="31750">
            <a:solidFill>
              <a:srgbClr val="CCFF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611755"/>
              </p:ext>
            </p:extLst>
          </p:nvPr>
        </p:nvGraphicFramePr>
        <p:xfrm>
          <a:off x="217488" y="2137145"/>
          <a:ext cx="8539161" cy="36671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17998"/>
                <a:gridCol w="641378"/>
                <a:gridCol w="710018"/>
                <a:gridCol w="710019"/>
                <a:gridCol w="710018"/>
                <a:gridCol w="710019"/>
                <a:gridCol w="710018"/>
                <a:gridCol w="710019"/>
                <a:gridCol w="710018"/>
                <a:gridCol w="710019"/>
                <a:gridCol w="710019"/>
                <a:gridCol w="789618"/>
              </a:tblGrid>
              <a:tr h="3667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Jan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Mar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May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July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Nov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Jan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Mar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May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July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Nov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5702" y="1767170"/>
            <a:ext cx="70904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7076" y="1770258"/>
            <a:ext cx="70904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43026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14600" y="3200400"/>
            <a:ext cx="1452282" cy="1371600"/>
          </a:xfrm>
        </p:spPr>
        <p:txBody>
          <a:bodyPr/>
          <a:lstStyle/>
          <a:p>
            <a:pPr>
              <a:defRPr/>
            </a:pPr>
            <a:fld id="{99D6F27F-1B99-407B-921B-187C815EF952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83870" y="1829755"/>
            <a:ext cx="8149590" cy="4686869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5400000">
            <a:off x="1199863" y="481302"/>
            <a:ext cx="525779" cy="1957766"/>
          </a:xfrm>
          <a:prstGeom prst="rect">
            <a:avLst/>
          </a:prstGeom>
          <a:solidFill>
            <a:srgbClr val="385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4191000" y="2603727"/>
            <a:ext cx="0" cy="3206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695098" y="3667517"/>
            <a:ext cx="3048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84192" y="3579035"/>
            <a:ext cx="0" cy="171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20674" y="2927594"/>
            <a:ext cx="1700782" cy="657953"/>
            <a:chOff x="2550290" y="1856527"/>
            <a:chExt cx="1752601" cy="729620"/>
          </a:xfrm>
        </p:grpSpPr>
        <p:sp>
          <p:nvSpPr>
            <p:cNvPr id="58" name="Rectangle 57"/>
            <p:cNvSpPr/>
            <p:nvPr/>
          </p:nvSpPr>
          <p:spPr>
            <a:xfrm>
              <a:off x="2550290" y="2209801"/>
              <a:ext cx="1752601" cy="376346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Permits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NYS DEC, USACE </a:t>
              </a:r>
              <a:endParaRPr lang="en-US" sz="1400" dirty="0">
                <a:latin typeface="Calibri" pitchFamily="34" charset="0"/>
              </a:endParaRPr>
            </a:p>
          </p:txBody>
        </p:sp>
      </p:grpSp>
      <p:cxnSp>
        <p:nvCxnSpPr>
          <p:cNvPr id="103" name="Straight Connector 102"/>
          <p:cNvCxnSpPr/>
          <p:nvPr/>
        </p:nvCxnSpPr>
        <p:spPr>
          <a:xfrm flipH="1">
            <a:off x="1905000" y="2298927"/>
            <a:ext cx="5335" cy="6286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3505200" y="4067402"/>
            <a:ext cx="228600" cy="0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1371600" y="1981644"/>
            <a:ext cx="3274910" cy="611741"/>
          </a:xfrm>
          <a:prstGeom prst="rect">
            <a:avLst/>
          </a:prstGeom>
          <a:solidFill>
            <a:schemeClr val="tx1"/>
          </a:solidFill>
          <a:ln w="25400">
            <a:solidFill>
              <a:srgbClr val="385D8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NYS Parks – OGS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                Owner        Administration</a:t>
            </a:r>
            <a:endParaRPr lang="en-US" sz="16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52" y="2006824"/>
            <a:ext cx="562053" cy="556936"/>
          </a:xfrm>
          <a:prstGeom prst="rect">
            <a:avLst/>
          </a:prstGeom>
        </p:spPr>
      </p:pic>
      <p:cxnSp>
        <p:nvCxnSpPr>
          <p:cNvPr id="107" name="Straight Connector 106"/>
          <p:cNvCxnSpPr/>
          <p:nvPr/>
        </p:nvCxnSpPr>
        <p:spPr>
          <a:xfrm flipH="1">
            <a:off x="5695098" y="4505717"/>
            <a:ext cx="3048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5999897" y="4200917"/>
            <a:ext cx="1848703" cy="657953"/>
            <a:chOff x="2550289" y="1856527"/>
            <a:chExt cx="1752602" cy="729620"/>
          </a:xfrm>
        </p:grpSpPr>
        <p:sp>
          <p:nvSpPr>
            <p:cNvPr id="109" name="Rectangle 108"/>
            <p:cNvSpPr/>
            <p:nvPr/>
          </p:nvSpPr>
          <p:spPr>
            <a:xfrm>
              <a:off x="2550289" y="2209801"/>
              <a:ext cx="1752601" cy="376346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GPI, Parks Ecological, LLC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Plover Monitoring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24657" y="2927595"/>
            <a:ext cx="1700783" cy="657952"/>
            <a:chOff x="2550290" y="1856528"/>
            <a:chExt cx="1752601" cy="729619"/>
          </a:xfrm>
        </p:grpSpPr>
        <p:sp>
          <p:nvSpPr>
            <p:cNvPr id="112" name="Rectangle 111"/>
            <p:cNvSpPr/>
            <p:nvPr/>
          </p:nvSpPr>
          <p:spPr>
            <a:xfrm>
              <a:off x="2550290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Prime Consultant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550291" y="1856528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Parsons Brinkerhoff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733800" y="3762602"/>
            <a:ext cx="1700783" cy="657953"/>
            <a:chOff x="2550290" y="1856527"/>
            <a:chExt cx="1752601" cy="729620"/>
          </a:xfrm>
        </p:grpSpPr>
        <p:sp>
          <p:nvSpPr>
            <p:cNvPr id="115" name="Rectangle 114"/>
            <p:cNvSpPr/>
            <p:nvPr/>
          </p:nvSpPr>
          <p:spPr>
            <a:xfrm>
              <a:off x="2550290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Engineering, CM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Gahagan &amp; Bryant 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999898" y="3362717"/>
            <a:ext cx="1700782" cy="657949"/>
            <a:chOff x="2550290" y="1856527"/>
            <a:chExt cx="1752601" cy="729616"/>
          </a:xfrm>
        </p:grpSpPr>
        <p:sp>
          <p:nvSpPr>
            <p:cNvPr id="118" name="Rectangle 117"/>
            <p:cNvSpPr/>
            <p:nvPr/>
          </p:nvSpPr>
          <p:spPr>
            <a:xfrm>
              <a:off x="2550290" y="2209797"/>
              <a:ext cx="1752601" cy="376346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Calibri" pitchFamily="34" charset="0"/>
                </a:rPr>
                <a:t>Truck Haul </a:t>
              </a:r>
              <a:r>
                <a:rPr lang="en-US" sz="1200" dirty="0" smtClean="0">
                  <a:latin typeface="Calibri" pitchFamily="34" charset="0"/>
                </a:rPr>
                <a:t>&amp; Grading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Grace </a:t>
              </a:r>
              <a:r>
                <a:rPr lang="en-US" sz="1400" dirty="0" smtClean="0">
                  <a:latin typeface="Calibri" pitchFamily="34" charset="0"/>
                </a:rPr>
                <a:t>Industries, LLC</a:t>
              </a:r>
              <a:endParaRPr lang="en-US" sz="1400" dirty="0">
                <a:latin typeface="Calibri" pitchFamily="34" charset="0"/>
              </a:endParaRPr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2971799" y="5435610"/>
            <a:ext cx="1" cy="30819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1371600" y="4813527"/>
            <a:ext cx="3274910" cy="611741"/>
          </a:xfrm>
          <a:prstGeom prst="rect">
            <a:avLst/>
          </a:prstGeom>
          <a:solidFill>
            <a:schemeClr val="tx1"/>
          </a:solidFill>
          <a:ln w="25400">
            <a:solidFill>
              <a:srgbClr val="385D8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NYS DOT</a:t>
            </a:r>
            <a:endParaRPr lang="en-US" sz="20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4038601" y="5743802"/>
            <a:ext cx="3505199" cy="657953"/>
            <a:chOff x="2550291" y="1856527"/>
            <a:chExt cx="1752601" cy="729620"/>
          </a:xfrm>
        </p:grpSpPr>
        <p:sp>
          <p:nvSpPr>
            <p:cNvPr id="123" name="Rectangle 122"/>
            <p:cNvSpPr/>
            <p:nvPr/>
          </p:nvSpPr>
          <p:spPr>
            <a:xfrm>
              <a:off x="2550291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Democrat Pt. Stockpile - Truck Haul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Tri-Venture (</a:t>
              </a:r>
              <a:r>
                <a:rPr lang="en-US" sz="1400" dirty="0" err="1" smtClean="0">
                  <a:latin typeface="Calibri" pitchFamily="34" charset="0"/>
                </a:rPr>
                <a:t>Bove</a:t>
              </a:r>
              <a:r>
                <a:rPr lang="en-US" sz="1400" dirty="0" smtClean="0">
                  <a:latin typeface="Calibri" pitchFamily="34" charset="0"/>
                </a:rPr>
                <a:t>/Tully/</a:t>
              </a:r>
              <a:r>
                <a:rPr lang="en-US" sz="1400" dirty="0" err="1" smtClean="0">
                  <a:latin typeface="Calibri" pitchFamily="34" charset="0"/>
                </a:rPr>
                <a:t>Picone</a:t>
              </a:r>
              <a:r>
                <a:rPr lang="en-US" sz="1400" dirty="0" smtClean="0">
                  <a:latin typeface="Calibri" pitchFamily="34" charset="0"/>
                </a:rPr>
                <a:t>)</a:t>
              </a:r>
              <a:endParaRPr lang="en-US" sz="1400" dirty="0">
                <a:latin typeface="Calibri" pitchFamily="34" charset="0"/>
              </a:endParaRPr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2521458" y="1197295"/>
            <a:ext cx="6112002" cy="55626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Robert Moses Emergency Beach Fill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0" y="1258255"/>
            <a:ext cx="1883740" cy="42205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58" y="4838546"/>
            <a:ext cx="556936" cy="556936"/>
          </a:xfrm>
          <a:prstGeom prst="rect">
            <a:avLst/>
          </a:prstGeom>
        </p:spPr>
      </p:pic>
      <p:cxnSp>
        <p:nvCxnSpPr>
          <p:cNvPr id="128" name="Straight Connector 127"/>
          <p:cNvCxnSpPr/>
          <p:nvPr/>
        </p:nvCxnSpPr>
        <p:spPr>
          <a:xfrm flipH="1">
            <a:off x="3733800" y="6048602"/>
            <a:ext cx="3048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2057400" y="5743802"/>
            <a:ext cx="1700783" cy="657953"/>
            <a:chOff x="2550291" y="1856527"/>
            <a:chExt cx="1752601" cy="729620"/>
          </a:xfrm>
        </p:grpSpPr>
        <p:sp>
          <p:nvSpPr>
            <p:cNvPr id="130" name="Rectangle 129"/>
            <p:cNvSpPr/>
            <p:nvPr/>
          </p:nvSpPr>
          <p:spPr>
            <a:xfrm>
              <a:off x="2550291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Hyd. Dredging</a:t>
              </a:r>
            </a:p>
            <a:p>
              <a:pPr algn="ctr"/>
              <a:r>
                <a:rPr lang="en-US" sz="1200" dirty="0" smtClean="0">
                  <a:latin typeface="Calibri" pitchFamily="34" charset="0"/>
                </a:rPr>
                <a:t>Fire Island Inlet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Norfolk Dredging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828800" y="3762602"/>
            <a:ext cx="1700783" cy="657953"/>
            <a:chOff x="2550290" y="1856527"/>
            <a:chExt cx="1752601" cy="729620"/>
          </a:xfrm>
        </p:grpSpPr>
        <p:sp>
          <p:nvSpPr>
            <p:cNvPr id="133" name="Rectangle 132"/>
            <p:cNvSpPr/>
            <p:nvPr/>
          </p:nvSpPr>
          <p:spPr>
            <a:xfrm>
              <a:off x="2550290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Hyd. Dredging </a:t>
              </a:r>
            </a:p>
            <a:p>
              <a:pPr algn="ctr"/>
              <a:r>
                <a:rPr lang="en-US" sz="1200" dirty="0" smtClean="0">
                  <a:latin typeface="Calibri" pitchFamily="34" charset="0"/>
                </a:rPr>
                <a:t>Boat </a:t>
              </a:r>
              <a:r>
                <a:rPr lang="en-US" sz="1200" dirty="0">
                  <a:latin typeface="Calibri" pitchFamily="34" charset="0"/>
                </a:rPr>
                <a:t>Channel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Village Dock, Inc.</a:t>
              </a:r>
            </a:p>
          </p:txBody>
        </p:sp>
      </p:grpSp>
      <p:sp>
        <p:nvSpPr>
          <p:cNvPr id="135" name="Rectangle 134"/>
          <p:cNvSpPr/>
          <p:nvPr/>
        </p:nvSpPr>
        <p:spPr>
          <a:xfrm rot="5400000">
            <a:off x="2174271" y="1464664"/>
            <a:ext cx="632458" cy="97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483870" y="1725329"/>
            <a:ext cx="8149590" cy="1044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 flipV="1">
            <a:off x="5695098" y="3667517"/>
            <a:ext cx="0" cy="851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5450600" y="4069975"/>
            <a:ext cx="228600" cy="0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13939644" y="-3587455"/>
            <a:ext cx="23074119" cy="10435930"/>
            <a:chOff x="95250" y="76200"/>
            <a:chExt cx="23074119" cy="10435930"/>
          </a:xfrm>
        </p:grpSpPr>
        <p:pic>
          <p:nvPicPr>
            <p:cNvPr id="100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8317" y="3655717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3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85825" y="1098550"/>
            <a:ext cx="7496175" cy="798513"/>
          </a:xfrm>
        </p:spPr>
        <p:txBody>
          <a:bodyPr/>
          <a:lstStyle/>
          <a:p>
            <a:pPr algn="ctr" eaLnBrk="1" hangingPunct="1"/>
            <a:r>
              <a:rPr lang="en-US" smtClean="0">
                <a:latin typeface="Arial" charset="0"/>
                <a:cs typeface="Arial" charset="0"/>
              </a:rPr>
              <a:t>BOAT CHANNEL DREDGING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55638" y="1854200"/>
            <a:ext cx="8488362" cy="4656138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Planning and Design – Jan and Feb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Solicitation Dates - Feb 16  -  Feb 19, 2013 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Pre Bid Conference Call - Feb 18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Bid Date Feb 19,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Notice to Proceed Feb 20,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Start Dredging March 5,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Finish Dredging May 15 (Beach) - June 6,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8863" y="3213564"/>
            <a:ext cx="1452282" cy="1371600"/>
          </a:xfrm>
        </p:spPr>
        <p:txBody>
          <a:bodyPr/>
          <a:lstStyle/>
          <a:p>
            <a:pPr>
              <a:defRPr/>
            </a:pPr>
            <a:fld id="{B339814C-5CEA-49BB-BA96-9AAEAF9B31C4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53200" y="6248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Stock Pile at Berm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Memorial Day May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885825" y="838200"/>
            <a:ext cx="7496175" cy="798513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  <a:cs typeface="Arial" charset="0"/>
              </a:rPr>
              <a:t>BOAT CHANNEL DREDGING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38" y="1676400"/>
            <a:ext cx="8488362" cy="483393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Village Dock, hydraulic dredge - Scrod II – 16 inch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Dredge 1100hp, booster pump 800hp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8,000 ft. channel, 160 ft./day, 4260 cy/day, 385,000 cy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Pipeline length 7,000 to 12,500 ft.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Placement at Fields 4 &amp; 5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Engineering During Construction</a:t>
            </a:r>
          </a:p>
          <a:p>
            <a:pPr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Quantities and channel depths/widths modified</a:t>
            </a:r>
          </a:p>
          <a:p>
            <a:pPr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Permit modifications</a:t>
            </a:r>
          </a:p>
          <a:p>
            <a:pPr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Multiple re-designs</a:t>
            </a:r>
          </a:p>
          <a:p>
            <a:pPr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Inspection, Hydrographic Surveys, Measurement &amp; Payment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8863" y="3213564"/>
            <a:ext cx="1452282" cy="1371600"/>
          </a:xfrm>
        </p:spPr>
        <p:txBody>
          <a:bodyPr/>
          <a:lstStyle/>
          <a:p>
            <a:pPr>
              <a:defRPr/>
            </a:pPr>
            <a:fld id="{16517070-58F3-4A4B-8CDF-4376CD1FF208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234BC-D417-472A-8C40-84C507BDD09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800"/>
            <a:ext cx="6015089" cy="59435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6200" y="303907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Excerpts from Weekly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234BC-D417-472A-8C40-84C507BDD09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924800" cy="58797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0075" y="2438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</a:rPr>
              <a:t>Excerpts from Weekly Reports</a:t>
            </a:r>
            <a:endParaRPr lang="en-US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893763" y="835068"/>
            <a:ext cx="7496175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BOAT CHANNEL DREDGING </a:t>
            </a:r>
            <a:r>
              <a:rPr lang="en-US" dirty="0" smtClean="0">
                <a:latin typeface="Arial" charset="0"/>
                <a:cs typeface="Arial" charset="0"/>
              </a:rPr>
              <a:t/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sz="2400" dirty="0" smtClean="0">
                <a:latin typeface="Arial" charset="0"/>
                <a:cs typeface="Arial" charset="0"/>
              </a:rPr>
              <a:t>16 inch Hydraulic Dredge Scrod II</a:t>
            </a:r>
          </a:p>
        </p:txBody>
      </p:sp>
      <p:pic>
        <p:nvPicPr>
          <p:cNvPr id="29698" name="Content Placeholder 1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2" y="1704475"/>
            <a:ext cx="6760634" cy="5075237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30D76-D935-4509-87B4-0DBCEB15126A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85825" y="838200"/>
            <a:ext cx="7496175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BOAT CHANNEL DREDGING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55638" y="1854200"/>
            <a:ext cx="8488362" cy="4656138"/>
          </a:xfrm>
        </p:spPr>
        <p:txBody>
          <a:bodyPr/>
          <a:lstStyle/>
          <a:p>
            <a:pPr eaLnBrk="1" hangingPunct="1"/>
            <a:endParaRPr lang="en-US" sz="2400" smtClean="0">
              <a:latin typeface="Arial" charset="0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9A86B9-9B28-4222-B7A4-AC14CDD2E630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07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1554163"/>
            <a:ext cx="6765925" cy="50752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14600" y="3200400"/>
            <a:ext cx="1452282" cy="1371600"/>
          </a:xfrm>
        </p:spPr>
        <p:txBody>
          <a:bodyPr/>
          <a:lstStyle/>
          <a:p>
            <a:pPr>
              <a:defRPr/>
            </a:pPr>
            <a:fld id="{99D6F27F-1B99-407B-921B-187C815EF952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83870" y="1829755"/>
            <a:ext cx="8149590" cy="4686869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5400000">
            <a:off x="1199863" y="481302"/>
            <a:ext cx="525779" cy="1957766"/>
          </a:xfrm>
          <a:prstGeom prst="rect">
            <a:avLst/>
          </a:prstGeom>
          <a:solidFill>
            <a:srgbClr val="385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4191000" y="2603727"/>
            <a:ext cx="0" cy="3206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695098" y="3667517"/>
            <a:ext cx="3048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84192" y="3579035"/>
            <a:ext cx="0" cy="1710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20674" y="2927594"/>
            <a:ext cx="1700782" cy="657953"/>
            <a:chOff x="2550290" y="1856527"/>
            <a:chExt cx="1752601" cy="729620"/>
          </a:xfrm>
        </p:grpSpPr>
        <p:sp>
          <p:nvSpPr>
            <p:cNvPr id="58" name="Rectangle 57"/>
            <p:cNvSpPr/>
            <p:nvPr/>
          </p:nvSpPr>
          <p:spPr>
            <a:xfrm>
              <a:off x="2550290" y="2209801"/>
              <a:ext cx="1752601" cy="376346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Permits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NYS DEC, USACE </a:t>
              </a:r>
              <a:endParaRPr lang="en-US" sz="1400" dirty="0">
                <a:latin typeface="Calibri" pitchFamily="34" charset="0"/>
              </a:endParaRPr>
            </a:p>
          </p:txBody>
        </p:sp>
      </p:grpSp>
      <p:cxnSp>
        <p:nvCxnSpPr>
          <p:cNvPr id="103" name="Straight Connector 102"/>
          <p:cNvCxnSpPr/>
          <p:nvPr/>
        </p:nvCxnSpPr>
        <p:spPr>
          <a:xfrm flipH="1">
            <a:off x="1905000" y="2298927"/>
            <a:ext cx="5335" cy="6286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3505200" y="4067402"/>
            <a:ext cx="228600" cy="0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1371600" y="1981644"/>
            <a:ext cx="3274910" cy="611741"/>
          </a:xfrm>
          <a:prstGeom prst="rect">
            <a:avLst/>
          </a:prstGeom>
          <a:solidFill>
            <a:schemeClr val="tx1"/>
          </a:solidFill>
          <a:ln w="25400">
            <a:solidFill>
              <a:srgbClr val="385D8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NYS Parks – OGS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                Owner        Administration</a:t>
            </a:r>
            <a:endParaRPr lang="en-US" sz="16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52" y="2006824"/>
            <a:ext cx="562053" cy="556936"/>
          </a:xfrm>
          <a:prstGeom prst="rect">
            <a:avLst/>
          </a:prstGeom>
        </p:spPr>
      </p:pic>
      <p:cxnSp>
        <p:nvCxnSpPr>
          <p:cNvPr id="107" name="Straight Connector 106"/>
          <p:cNvCxnSpPr/>
          <p:nvPr/>
        </p:nvCxnSpPr>
        <p:spPr>
          <a:xfrm flipH="1">
            <a:off x="5695098" y="4505717"/>
            <a:ext cx="3048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5999897" y="4200917"/>
            <a:ext cx="1848703" cy="657953"/>
            <a:chOff x="2550289" y="1856527"/>
            <a:chExt cx="1752602" cy="729620"/>
          </a:xfrm>
        </p:grpSpPr>
        <p:sp>
          <p:nvSpPr>
            <p:cNvPr id="109" name="Rectangle 108"/>
            <p:cNvSpPr/>
            <p:nvPr/>
          </p:nvSpPr>
          <p:spPr>
            <a:xfrm>
              <a:off x="2550289" y="2209801"/>
              <a:ext cx="1752601" cy="376346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GPI, Parks Ecological, LLC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Plover Monitoring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24657" y="2927595"/>
            <a:ext cx="1700783" cy="657952"/>
            <a:chOff x="2550290" y="1856528"/>
            <a:chExt cx="1752601" cy="729619"/>
          </a:xfrm>
        </p:grpSpPr>
        <p:sp>
          <p:nvSpPr>
            <p:cNvPr id="112" name="Rectangle 111"/>
            <p:cNvSpPr/>
            <p:nvPr/>
          </p:nvSpPr>
          <p:spPr>
            <a:xfrm>
              <a:off x="2550290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Prime Consultant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550291" y="1856528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Parsons Brinkerhoff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733800" y="3762602"/>
            <a:ext cx="1700783" cy="657953"/>
            <a:chOff x="2550290" y="1856527"/>
            <a:chExt cx="1752601" cy="729620"/>
          </a:xfrm>
        </p:grpSpPr>
        <p:sp>
          <p:nvSpPr>
            <p:cNvPr id="115" name="Rectangle 114"/>
            <p:cNvSpPr/>
            <p:nvPr/>
          </p:nvSpPr>
          <p:spPr>
            <a:xfrm>
              <a:off x="2550290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Engineering, CM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Gahagan &amp; Bryant 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999898" y="3362717"/>
            <a:ext cx="1700782" cy="657949"/>
            <a:chOff x="2550290" y="1856527"/>
            <a:chExt cx="1752601" cy="729616"/>
          </a:xfrm>
        </p:grpSpPr>
        <p:sp>
          <p:nvSpPr>
            <p:cNvPr id="118" name="Rectangle 117"/>
            <p:cNvSpPr/>
            <p:nvPr/>
          </p:nvSpPr>
          <p:spPr>
            <a:xfrm>
              <a:off x="2550290" y="2209797"/>
              <a:ext cx="1752601" cy="376346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Calibri" pitchFamily="34" charset="0"/>
                </a:rPr>
                <a:t>Truck Haul </a:t>
              </a:r>
              <a:r>
                <a:rPr lang="en-US" sz="1200" dirty="0" smtClean="0">
                  <a:latin typeface="Calibri" pitchFamily="34" charset="0"/>
                </a:rPr>
                <a:t>&amp; Grading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Grace </a:t>
              </a:r>
              <a:r>
                <a:rPr lang="en-US" sz="1400" dirty="0" smtClean="0">
                  <a:latin typeface="Calibri" pitchFamily="34" charset="0"/>
                </a:rPr>
                <a:t>Industries, LLC</a:t>
              </a:r>
              <a:endParaRPr lang="en-US" sz="1400" dirty="0">
                <a:latin typeface="Calibri" pitchFamily="34" charset="0"/>
              </a:endParaRPr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2971799" y="5435610"/>
            <a:ext cx="1" cy="30819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1371600" y="4813527"/>
            <a:ext cx="3274910" cy="611741"/>
          </a:xfrm>
          <a:prstGeom prst="rect">
            <a:avLst/>
          </a:prstGeom>
          <a:solidFill>
            <a:schemeClr val="tx1"/>
          </a:solidFill>
          <a:ln w="25400">
            <a:solidFill>
              <a:srgbClr val="385D8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NYS DOT</a:t>
            </a:r>
            <a:endParaRPr lang="en-US" sz="2000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4038601" y="5743802"/>
            <a:ext cx="3505199" cy="657953"/>
            <a:chOff x="2550291" y="1856527"/>
            <a:chExt cx="1752601" cy="729620"/>
          </a:xfrm>
        </p:grpSpPr>
        <p:sp>
          <p:nvSpPr>
            <p:cNvPr id="123" name="Rectangle 122"/>
            <p:cNvSpPr/>
            <p:nvPr/>
          </p:nvSpPr>
          <p:spPr>
            <a:xfrm>
              <a:off x="2550291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Democrat Pt. Stockpile - Truck Haul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Tri-Venture (</a:t>
              </a:r>
              <a:r>
                <a:rPr lang="en-US" sz="1400" dirty="0" err="1" smtClean="0">
                  <a:latin typeface="Calibri" pitchFamily="34" charset="0"/>
                </a:rPr>
                <a:t>Bove</a:t>
              </a:r>
              <a:r>
                <a:rPr lang="en-US" sz="1400" dirty="0" smtClean="0">
                  <a:latin typeface="Calibri" pitchFamily="34" charset="0"/>
                </a:rPr>
                <a:t>/Tully/</a:t>
              </a:r>
              <a:r>
                <a:rPr lang="en-US" sz="1400" dirty="0" err="1" smtClean="0">
                  <a:latin typeface="Calibri" pitchFamily="34" charset="0"/>
                </a:rPr>
                <a:t>Picone</a:t>
              </a:r>
              <a:r>
                <a:rPr lang="en-US" sz="1400" dirty="0" smtClean="0">
                  <a:latin typeface="Calibri" pitchFamily="34" charset="0"/>
                </a:rPr>
                <a:t>)</a:t>
              </a:r>
              <a:endParaRPr lang="en-US" sz="1400" dirty="0">
                <a:latin typeface="Calibri" pitchFamily="34" charset="0"/>
              </a:endParaRPr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2521458" y="1197295"/>
            <a:ext cx="6112002" cy="55626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Robert Moses Emergency Beach Fill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0" y="1258255"/>
            <a:ext cx="1883740" cy="42205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58" y="4838546"/>
            <a:ext cx="556936" cy="556936"/>
          </a:xfrm>
          <a:prstGeom prst="rect">
            <a:avLst/>
          </a:prstGeom>
        </p:spPr>
      </p:pic>
      <p:cxnSp>
        <p:nvCxnSpPr>
          <p:cNvPr id="128" name="Straight Connector 127"/>
          <p:cNvCxnSpPr/>
          <p:nvPr/>
        </p:nvCxnSpPr>
        <p:spPr>
          <a:xfrm flipH="1">
            <a:off x="3733800" y="6048602"/>
            <a:ext cx="3048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2057400" y="5743802"/>
            <a:ext cx="1700783" cy="657953"/>
            <a:chOff x="2550291" y="1856527"/>
            <a:chExt cx="1752601" cy="729620"/>
          </a:xfrm>
        </p:grpSpPr>
        <p:sp>
          <p:nvSpPr>
            <p:cNvPr id="130" name="Rectangle 129"/>
            <p:cNvSpPr/>
            <p:nvPr/>
          </p:nvSpPr>
          <p:spPr>
            <a:xfrm>
              <a:off x="2550291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Hyd. Dredging</a:t>
              </a:r>
            </a:p>
            <a:p>
              <a:pPr algn="ctr"/>
              <a:r>
                <a:rPr lang="en-US" sz="1200" dirty="0" smtClean="0">
                  <a:latin typeface="Calibri" pitchFamily="34" charset="0"/>
                </a:rPr>
                <a:t>Fire Island Inlet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Calibri" pitchFamily="34" charset="0"/>
                </a:rPr>
                <a:t>Norfolk Dredging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828800" y="3762602"/>
            <a:ext cx="1700783" cy="657953"/>
            <a:chOff x="2550290" y="1856527"/>
            <a:chExt cx="1752601" cy="729620"/>
          </a:xfrm>
        </p:grpSpPr>
        <p:sp>
          <p:nvSpPr>
            <p:cNvPr id="133" name="Rectangle 132"/>
            <p:cNvSpPr/>
            <p:nvPr/>
          </p:nvSpPr>
          <p:spPr>
            <a:xfrm>
              <a:off x="2550290" y="2209800"/>
              <a:ext cx="1752601" cy="37634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Hyd. Dredging </a:t>
              </a:r>
            </a:p>
            <a:p>
              <a:pPr algn="ctr"/>
              <a:r>
                <a:rPr lang="en-US" sz="1200" dirty="0" smtClean="0">
                  <a:latin typeface="Calibri" pitchFamily="34" charset="0"/>
                </a:rPr>
                <a:t>Boat </a:t>
              </a:r>
              <a:r>
                <a:rPr lang="en-US" sz="1200" dirty="0">
                  <a:latin typeface="Calibri" pitchFamily="34" charset="0"/>
                </a:rPr>
                <a:t>Channel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550291" y="1856527"/>
              <a:ext cx="1752600" cy="342134"/>
            </a:xfrm>
            <a:prstGeom prst="rect">
              <a:avLst/>
            </a:prstGeom>
            <a:solidFill>
              <a:srgbClr val="385D8A"/>
            </a:solidFill>
            <a:ln w="254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Village Dock, Inc.</a:t>
              </a:r>
            </a:p>
          </p:txBody>
        </p:sp>
      </p:grpSp>
      <p:sp>
        <p:nvSpPr>
          <p:cNvPr id="135" name="Rectangle 134"/>
          <p:cNvSpPr/>
          <p:nvPr/>
        </p:nvSpPr>
        <p:spPr>
          <a:xfrm rot="5400000">
            <a:off x="2174271" y="1464664"/>
            <a:ext cx="632458" cy="97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483870" y="1725329"/>
            <a:ext cx="8149590" cy="1044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 flipV="1">
            <a:off x="5695098" y="3667517"/>
            <a:ext cx="0" cy="851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5450600" y="4069975"/>
            <a:ext cx="228600" cy="0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13939644" y="-3587455"/>
            <a:ext cx="23074119" cy="10435930"/>
            <a:chOff x="95250" y="76200"/>
            <a:chExt cx="23074119" cy="10435930"/>
          </a:xfrm>
        </p:grpSpPr>
        <p:pic>
          <p:nvPicPr>
            <p:cNvPr id="100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28317" y="3655717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85825" y="838200"/>
            <a:ext cx="7496175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BOAT CHANNEL DREDGING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655638" y="1854200"/>
            <a:ext cx="8488362" cy="4656138"/>
          </a:xfrm>
        </p:spPr>
        <p:txBody>
          <a:bodyPr/>
          <a:lstStyle/>
          <a:p>
            <a:pPr eaLnBrk="1" hangingPunct="1"/>
            <a:endParaRPr lang="en-US" sz="2400" smtClean="0">
              <a:latin typeface="Arial" charset="0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82B23-56DA-45B2-AA59-3A92C51CAC9E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175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952" y="1554163"/>
            <a:ext cx="6760634" cy="50752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1554163"/>
            <a:ext cx="6765925" cy="50752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885825" y="838200"/>
            <a:ext cx="7496175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BOAT CHANNEL DREDGING</a:t>
            </a:r>
          </a:p>
        </p:txBody>
      </p:sp>
      <p:sp>
        <p:nvSpPr>
          <p:cNvPr id="32772" name="Content Placeholder 2"/>
          <p:cNvSpPr>
            <a:spLocks noGrp="1"/>
          </p:cNvSpPr>
          <p:nvPr>
            <p:ph idx="1"/>
          </p:nvPr>
        </p:nvSpPr>
        <p:spPr>
          <a:xfrm>
            <a:off x="655638" y="1854200"/>
            <a:ext cx="8488362" cy="4656138"/>
          </a:xfrm>
        </p:spPr>
        <p:txBody>
          <a:bodyPr/>
          <a:lstStyle/>
          <a:p>
            <a:pPr eaLnBrk="1" hangingPunct="1"/>
            <a:endParaRPr lang="en-US" sz="2400" smtClean="0">
              <a:latin typeface="Arial" charset="0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331AB-7599-4BB2-AC82-8ECF8399142E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152400" y="990600"/>
            <a:ext cx="9525000" cy="798513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  <a:cs typeface="Arial" charset="0"/>
              </a:rPr>
              <a:t>GRACE-TRUCKING FROM DEMOCRAT PT.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55638" y="1854200"/>
            <a:ext cx="8488362" cy="4656138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Planning and Design – Jan and Feb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Solicitation Date March 12, 2013 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Bid Date March 13,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Notice to Proceed March 13,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Start Truck Haul March 21,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Finish Truck Haul April 12, 2013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Plover Habitat Grading -  June 7 thru June 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558863" y="3213564"/>
            <a:ext cx="1452282" cy="1371600"/>
          </a:xfrm>
        </p:spPr>
        <p:txBody>
          <a:bodyPr/>
          <a:lstStyle/>
          <a:p>
            <a:pPr>
              <a:defRPr/>
            </a:pPr>
            <a:fld id="{8797AEAD-6159-45C2-ADAA-021F54FDE030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655638" y="1752600"/>
            <a:ext cx="8488362" cy="4851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Ten Trucks, 30 – 40 ton.  About 7,100 truck hauls 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Haul from Democrat Pt. approximately 238,000 cy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Haul days approximately 18, 13,200 cy/day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Placement at Field 4 &amp; 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Engineering During Construction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Quantities and </a:t>
            </a:r>
            <a:r>
              <a:rPr lang="en-US" sz="2400" dirty="0" smtClean="0"/>
              <a:t>sand borrow locations modified</a:t>
            </a:r>
            <a:endParaRPr lang="en-US" sz="2400" dirty="0"/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Permit </a:t>
            </a:r>
            <a:r>
              <a:rPr lang="en-US" sz="2400" dirty="0" smtClean="0"/>
              <a:t>modifications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Surveys, Measurement and Payment</a:t>
            </a:r>
            <a:endParaRPr lang="en-US" sz="2800" dirty="0" smtClean="0"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8E306D-E336-435C-8EB9-A0B5721E7386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5845" name="Title 1"/>
          <p:cNvSpPr txBox="1">
            <a:spLocks/>
          </p:cNvSpPr>
          <p:nvPr/>
        </p:nvSpPr>
        <p:spPr bwMode="auto">
          <a:xfrm>
            <a:off x="-152400" y="877887"/>
            <a:ext cx="952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cs typeface="Arial" charset="0"/>
              </a:rPr>
              <a:t>GRACE </a:t>
            </a:r>
            <a:r>
              <a:rPr lang="en-US" sz="3200" b="1" dirty="0" smtClean="0">
                <a:cs typeface="Arial" charset="0"/>
              </a:rPr>
              <a:t>- TRUCKING </a:t>
            </a:r>
            <a:r>
              <a:rPr lang="en-US" sz="3200" b="1" dirty="0">
                <a:cs typeface="Arial" charset="0"/>
              </a:rPr>
              <a:t>FROM DEMOCRAT PT.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1554163"/>
            <a:ext cx="8610600" cy="5075237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FB0E0-CE73-4E81-84D9-8EE11620D833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6868" name="Title 1"/>
          <p:cNvSpPr txBox="1">
            <a:spLocks/>
          </p:cNvSpPr>
          <p:nvPr/>
        </p:nvSpPr>
        <p:spPr bwMode="auto">
          <a:xfrm>
            <a:off x="-152400" y="838200"/>
            <a:ext cx="952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cs typeface="Arial" charset="0"/>
              </a:rPr>
              <a:t>GRACE TRUCKING FROM DEMOCRAT PT.</a:t>
            </a:r>
            <a:endParaRPr lang="en-US" sz="3600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1554163"/>
            <a:ext cx="8567737" cy="5075237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D29A3E-D047-4B4E-8430-917637002B90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7892" name="Title 1"/>
          <p:cNvSpPr txBox="1">
            <a:spLocks/>
          </p:cNvSpPr>
          <p:nvPr/>
        </p:nvSpPr>
        <p:spPr bwMode="auto">
          <a:xfrm>
            <a:off x="-152400" y="838200"/>
            <a:ext cx="952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cs typeface="Arial" charset="0"/>
              </a:rPr>
              <a:t>GRACE TRUCKING FROM DEMOCRAT PT.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r="4762"/>
          <a:stretch>
            <a:fillRect/>
          </a:stretch>
        </p:blipFill>
        <p:spPr>
          <a:xfrm>
            <a:off x="228600" y="1554163"/>
            <a:ext cx="8667750" cy="5075237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DFD3F-09B7-4A3D-BA37-088BF16B5781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8916" name="Title 1"/>
          <p:cNvSpPr txBox="1">
            <a:spLocks/>
          </p:cNvSpPr>
          <p:nvPr/>
        </p:nvSpPr>
        <p:spPr bwMode="auto">
          <a:xfrm>
            <a:off x="-152400" y="838200"/>
            <a:ext cx="952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cs typeface="Arial" charset="0"/>
              </a:rPr>
              <a:t>GRACE TRUCKING </a:t>
            </a:r>
            <a:r>
              <a:rPr lang="en-US" sz="3200" b="1" dirty="0" smtClean="0">
                <a:cs typeface="Arial" charset="0"/>
              </a:rPr>
              <a:t>TO </a:t>
            </a:r>
            <a:r>
              <a:rPr lang="en-US" sz="3200" b="1" dirty="0">
                <a:cs typeface="Arial" charset="0"/>
              </a:rPr>
              <a:t>ROBERT MOSES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" r="2101"/>
          <a:stretch/>
        </p:blipFill>
        <p:spPr>
          <a:xfrm>
            <a:off x="164592" y="1752600"/>
            <a:ext cx="8787384" cy="4554537"/>
          </a:xfrm>
          <a:ln w="2540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0C4E7-DEE0-4137-ACA3-B51E79CA19E8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9940" name="Title 1"/>
          <p:cNvSpPr txBox="1">
            <a:spLocks/>
          </p:cNvSpPr>
          <p:nvPr/>
        </p:nvSpPr>
        <p:spPr bwMode="auto">
          <a:xfrm>
            <a:off x="-152400" y="990600"/>
            <a:ext cx="952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cs typeface="Arial" charset="0"/>
              </a:rPr>
              <a:t>GRACE TRUCKING </a:t>
            </a:r>
            <a:r>
              <a:rPr lang="en-US" sz="3200" b="1" dirty="0" smtClean="0">
                <a:cs typeface="Arial" charset="0"/>
              </a:rPr>
              <a:t>TO </a:t>
            </a:r>
            <a:r>
              <a:rPr lang="en-US" sz="3200" b="1" dirty="0">
                <a:cs typeface="Arial" charset="0"/>
              </a:rPr>
              <a:t>ROBERT MOSES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69" b="441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 descr=" 2"/>
          <p:cNvGrpSpPr/>
          <p:nvPr/>
        </p:nvGrpSpPr>
        <p:grpSpPr>
          <a:xfrm>
            <a:off x="680" y="0"/>
            <a:ext cx="9141052" cy="6856413"/>
            <a:chOff x="680" y="0"/>
            <a:chExt cx="9141052" cy="6856413"/>
          </a:xfrm>
        </p:grpSpPr>
        <p:pic>
          <p:nvPicPr>
            <p:cNvPr id="60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" y="0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" name="Picture 43" descr="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6" y="1205382"/>
            <a:ext cx="8117934" cy="5295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 descr=" 51"/>
          <p:cNvGrpSpPr>
            <a:grpSpLocks/>
          </p:cNvGrpSpPr>
          <p:nvPr/>
        </p:nvGrpSpPr>
        <p:grpSpPr bwMode="auto">
          <a:xfrm>
            <a:off x="3008982" y="1692435"/>
            <a:ext cx="1880666" cy="923330"/>
            <a:chOff x="4998720" y="5223312"/>
            <a:chExt cx="1881637" cy="923466"/>
          </a:xfrm>
        </p:grpSpPr>
        <p:grpSp>
          <p:nvGrpSpPr>
            <p:cNvPr id="52" name="Group 16"/>
            <p:cNvGrpSpPr>
              <a:grpSpLocks/>
            </p:cNvGrpSpPr>
            <p:nvPr/>
          </p:nvGrpSpPr>
          <p:grpSpPr bwMode="auto">
            <a:xfrm>
              <a:off x="5638813" y="5223312"/>
              <a:ext cx="1241544" cy="923466"/>
              <a:chOff x="6793243" y="2957918"/>
              <a:chExt cx="1241544" cy="923466"/>
            </a:xfrm>
          </p:grpSpPr>
          <p:sp>
            <p:nvSpPr>
              <p:cNvPr id="54" name="TextBox 18"/>
              <p:cNvSpPr txBox="1">
                <a:spLocks noChangeArrowheads="1"/>
              </p:cNvSpPr>
              <p:nvPr/>
            </p:nvSpPr>
            <p:spPr bwMode="auto">
              <a:xfrm>
                <a:off x="6876547" y="2957918"/>
                <a:ext cx="1158240" cy="92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Plover Grading Area</a:t>
                </a:r>
                <a:endParaRPr lang="en-US" dirty="0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6793243" y="3446464"/>
                <a:ext cx="12230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Elbow Connector 11"/>
            <p:cNvCxnSpPr/>
            <p:nvPr/>
          </p:nvCxnSpPr>
          <p:spPr>
            <a:xfrm flipH="1">
              <a:off x="4998720" y="5711858"/>
              <a:ext cx="640093" cy="26197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le 1" descr=" 23"/>
          <p:cNvSpPr txBox="1">
            <a:spLocks/>
          </p:cNvSpPr>
          <p:nvPr/>
        </p:nvSpPr>
        <p:spPr bwMode="auto">
          <a:xfrm>
            <a:off x="885825" y="533400"/>
            <a:ext cx="74961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GRACE PLOVER GRADING</a:t>
            </a:r>
          </a:p>
        </p:txBody>
      </p:sp>
    </p:spTree>
    <p:extLst>
      <p:ext uri="{BB962C8B-B14F-4D97-AF65-F5344CB8AC3E}">
        <p14:creationId xmlns:p14="http://schemas.microsoft.com/office/powerpoint/2010/main" val="42793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6CBCC-7AB3-49AA-9C45-72EA702E1884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0964" name="Title 1"/>
          <p:cNvSpPr txBox="1">
            <a:spLocks/>
          </p:cNvSpPr>
          <p:nvPr/>
        </p:nvSpPr>
        <p:spPr bwMode="auto">
          <a:xfrm>
            <a:off x="-152400" y="990600"/>
            <a:ext cx="952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cs typeface="Arial" charset="0"/>
              </a:rPr>
              <a:t>GRACE </a:t>
            </a:r>
            <a:r>
              <a:rPr lang="en-US" sz="3200" b="1" dirty="0" smtClean="0">
                <a:cs typeface="Arial" charset="0"/>
              </a:rPr>
              <a:t>- </a:t>
            </a:r>
            <a:r>
              <a:rPr lang="en-US" sz="3200" b="1" dirty="0">
                <a:cs typeface="Arial" charset="0"/>
              </a:rPr>
              <a:t>PLOVER GRADING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52" y="1676400"/>
            <a:ext cx="6492896" cy="4953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24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88723" y="725487"/>
            <a:ext cx="8066762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38" y="1524000"/>
            <a:ext cx="8488362" cy="52578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Super Storm Sandy 10-29-12 Damage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Robert Moses Beaches (5 miles), Boardwalk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New York State Boat Channel (shoaling)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Project Locations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The Pre-Construction Process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Emergency Beach Fill Contracts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Owner - NYS Parks, administered by Office of General Services</a:t>
            </a:r>
          </a:p>
          <a:p>
            <a:pPr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Village Dock, Inc. – Hydraulic Dredge</a:t>
            </a:r>
          </a:p>
          <a:p>
            <a:pPr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Grace Industries, LLC – Truck Haul, Grading Plover Habitat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Other - NYS DOT – Norfolk Dredge - Tri-Venture–Truck Haul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99"/>
                </a:solidFill>
              </a:rPr>
              <a:t>GOAL: Beaches Restored by Memorial Day 2013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7A6B6-F69C-4265-92ED-2DAE33A4342D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3931"/>
            <a:ext cx="8037576" cy="4666365"/>
          </a:xfrm>
          <a:ln w="2540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6CBCC-7AB3-49AA-9C45-72EA702E1884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0964" name="Title 1"/>
          <p:cNvSpPr txBox="1">
            <a:spLocks/>
          </p:cNvSpPr>
          <p:nvPr/>
        </p:nvSpPr>
        <p:spPr bwMode="auto">
          <a:xfrm>
            <a:off x="-152400" y="990600"/>
            <a:ext cx="952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cs typeface="Arial" charset="0"/>
              </a:rPr>
              <a:t>GRACE </a:t>
            </a:r>
            <a:r>
              <a:rPr lang="en-US" sz="3200" b="1" dirty="0" smtClean="0">
                <a:cs typeface="Arial" charset="0"/>
              </a:rPr>
              <a:t>PIPING PLOVER </a:t>
            </a:r>
            <a:r>
              <a:rPr lang="en-US" sz="3200" b="1" dirty="0">
                <a:cs typeface="Arial" charset="0"/>
              </a:rPr>
              <a:t>GRADING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05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NW</a:t>
            </a:r>
            <a:endParaRPr lang="en-US" dirty="0"/>
          </a:p>
        </p:txBody>
      </p:sp>
      <p:pic>
        <p:nvPicPr>
          <p:cNvPr id="1026" name="Picture 2" descr="http://network.nature.com/system/photo/000/002/128/Piping%20Plover%20Parent%20and%20Chi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10150"/>
            <a:ext cx="1715112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-76200" y="1098550"/>
            <a:ext cx="9220200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NYS DOT - Norfolk Dredging &amp; Stockpile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55638" y="1854200"/>
            <a:ext cx="8488362" cy="4656138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24” Hydraulic Dredge Charleston – 10,000 HP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Dredged F.I. Inlet – Stockpile 200,000 cy ++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Tri-Venture Trucking from Democrat Pt.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Haul days approximately 30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Placement at Field 5</a:t>
            </a:r>
          </a:p>
          <a:p>
            <a:pPr eaLnBrk="1" hangingPunct="1"/>
            <a:r>
              <a:rPr lang="en-US" sz="2800" dirty="0" smtClean="0">
                <a:latin typeface="Arial" charset="0"/>
                <a:cs typeface="Arial" charset="0"/>
              </a:rPr>
              <a:t>Coordination – State Agencies, Engineers and Contractors.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CE6D9-EA6F-4A6A-A965-05193BB2ECAB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-76200" y="990600"/>
            <a:ext cx="9220200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NYS DOT - Norfolk Dredging &amp; Stockpile</a:t>
            </a:r>
            <a:br>
              <a:rPr lang="en-US" sz="3200" dirty="0" smtClean="0">
                <a:latin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cs typeface="Arial" charset="0"/>
              </a:rPr>
              <a:t>24 in. </a:t>
            </a:r>
            <a:r>
              <a:rPr lang="en-US" sz="3200" dirty="0" err="1" smtClean="0">
                <a:latin typeface="Arial" charset="0"/>
                <a:cs typeface="Arial" charset="0"/>
              </a:rPr>
              <a:t>Hyd</a:t>
            </a:r>
            <a:r>
              <a:rPr lang="en-US" sz="3200" dirty="0" smtClean="0">
                <a:latin typeface="Arial" charset="0"/>
                <a:cs typeface="Arial" charset="0"/>
              </a:rPr>
              <a:t> Dredge “Charleston”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AA0C3-97EF-43A7-887E-A3B38CB22116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43014" name="Picture 2" descr="http://www.norfolkdredging.com/wp-content/uploads/2010/03/Charleston-Dred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22463"/>
            <a:ext cx="4636008" cy="4636008"/>
          </a:xfrm>
          <a:prstGeom prst="rect">
            <a:avLst/>
          </a:prstGeom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-76200" y="685800"/>
            <a:ext cx="9220200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NYS DOT - Norfolk Dredging &amp; Stockpile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66E2A-3D19-4390-ABB8-2014838E1F3F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2" name="Robert_moses_Movi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" y="1399032"/>
            <a:ext cx="8768402" cy="492861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-76200" y="609600"/>
            <a:ext cx="9220200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Emergency Beach Fill – Summary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307761"/>
            <a:ext cx="8700314" cy="533765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1515936" y="1392390"/>
            <a:ext cx="2193925" cy="990600"/>
            <a:chOff x="4404360" y="5486400"/>
            <a:chExt cx="2194560" cy="990600"/>
          </a:xfrm>
        </p:grpSpPr>
        <p:grpSp>
          <p:nvGrpSpPr>
            <p:cNvPr id="41" name="Group 10"/>
            <p:cNvGrpSpPr>
              <a:grpSpLocks/>
            </p:cNvGrpSpPr>
            <p:nvPr/>
          </p:nvGrpSpPr>
          <p:grpSpPr bwMode="auto">
            <a:xfrm>
              <a:off x="4404360" y="5486400"/>
              <a:ext cx="2194560" cy="533400"/>
              <a:chOff x="5558790" y="3221006"/>
              <a:chExt cx="2194560" cy="533400"/>
            </a:xfrm>
          </p:grpSpPr>
          <p:sp>
            <p:nvSpPr>
              <p:cNvPr id="47" name="TextBox 12"/>
              <p:cNvSpPr txBox="1">
                <a:spLocks noChangeArrowheads="1"/>
              </p:cNvSpPr>
              <p:nvPr/>
            </p:nvSpPr>
            <p:spPr bwMode="auto">
              <a:xfrm>
                <a:off x="6595110" y="3221006"/>
                <a:ext cx="115824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Grace </a:t>
                </a:r>
                <a:r>
                  <a:rPr lang="en-US" sz="1100" dirty="0" smtClean="0"/>
                  <a:t>Borrow </a:t>
                </a:r>
                <a:r>
                  <a:rPr lang="en-US" sz="1100" dirty="0"/>
                  <a:t>Area</a:t>
                </a:r>
              </a:p>
            </p:txBody>
          </p:sp>
          <p:cxnSp>
            <p:nvCxnSpPr>
              <p:cNvPr id="48" name="Elbow Connector 11"/>
              <p:cNvCxnSpPr/>
              <p:nvPr/>
            </p:nvCxnSpPr>
            <p:spPr>
              <a:xfrm flipH="1">
                <a:off x="5558790" y="3449606"/>
                <a:ext cx="914665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473455" y="3449606"/>
                <a:ext cx="12227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Elbow Connector 11"/>
            <p:cNvCxnSpPr/>
            <p:nvPr/>
          </p:nvCxnSpPr>
          <p:spPr>
            <a:xfrm>
              <a:off x="5319025" y="5715000"/>
              <a:ext cx="76222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965961" y="1797203"/>
            <a:ext cx="1973581" cy="572622"/>
            <a:chOff x="4991537" y="5494022"/>
            <a:chExt cx="1974600" cy="572707"/>
          </a:xfrm>
        </p:grpSpPr>
        <p:grpSp>
          <p:nvGrpSpPr>
            <p:cNvPr id="51" name="Group 16"/>
            <p:cNvGrpSpPr>
              <a:grpSpLocks/>
            </p:cNvGrpSpPr>
            <p:nvPr/>
          </p:nvGrpSpPr>
          <p:grpSpPr bwMode="auto">
            <a:xfrm>
              <a:off x="5638813" y="5494022"/>
              <a:ext cx="1327324" cy="430951"/>
              <a:chOff x="6793243" y="3228628"/>
              <a:chExt cx="1327324" cy="430951"/>
            </a:xfrm>
          </p:grpSpPr>
          <p:sp>
            <p:nvSpPr>
              <p:cNvPr id="53" name="TextBox 18"/>
              <p:cNvSpPr txBox="1">
                <a:spLocks noChangeArrowheads="1"/>
              </p:cNvSpPr>
              <p:nvPr/>
            </p:nvSpPr>
            <p:spPr bwMode="auto">
              <a:xfrm>
                <a:off x="6838948" y="3228628"/>
                <a:ext cx="1281619" cy="430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Norfolk </a:t>
                </a:r>
                <a:r>
                  <a:rPr lang="en-US" sz="1100" dirty="0" smtClean="0"/>
                  <a:t>Dredging </a:t>
                </a:r>
                <a:r>
                  <a:rPr lang="en-US" sz="1100" dirty="0"/>
                  <a:t>Stockpile</a:t>
                </a: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6793243" y="3446464"/>
                <a:ext cx="12230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Elbow Connector 11"/>
            <p:cNvCxnSpPr/>
            <p:nvPr/>
          </p:nvCxnSpPr>
          <p:spPr>
            <a:xfrm flipH="1">
              <a:off x="4991537" y="5711858"/>
              <a:ext cx="647276" cy="354871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027846" y="4473450"/>
            <a:ext cx="4173908" cy="959100"/>
            <a:chOff x="2385986" y="4231554"/>
            <a:chExt cx="4173908" cy="959100"/>
          </a:xfrm>
        </p:grpSpPr>
        <p:sp>
          <p:nvSpPr>
            <p:cNvPr id="56" name="TextBox 23"/>
            <p:cNvSpPr txBox="1">
              <a:spLocks noChangeArrowheads="1"/>
            </p:cNvSpPr>
            <p:nvPr/>
          </p:nvSpPr>
          <p:spPr bwMode="auto">
            <a:xfrm rot="20799684">
              <a:off x="2385986" y="4929044"/>
              <a:ext cx="11579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#4</a:t>
              </a:r>
              <a:endParaRPr lang="en-US" sz="1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TextBox 56"/>
            <p:cNvSpPr txBox="1">
              <a:spLocks noChangeArrowheads="1"/>
            </p:cNvSpPr>
            <p:nvPr/>
          </p:nvSpPr>
          <p:spPr bwMode="auto">
            <a:xfrm rot="20799684">
              <a:off x="5401899" y="4231554"/>
              <a:ext cx="11579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 #5</a:t>
              </a:r>
              <a:endParaRPr lang="en-US" sz="11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8" name="TextBox 32"/>
          <p:cNvSpPr txBox="1">
            <a:spLocks noChangeArrowheads="1"/>
          </p:cNvSpPr>
          <p:nvPr/>
        </p:nvSpPr>
        <p:spPr bwMode="auto">
          <a:xfrm>
            <a:off x="7620000" y="6223009"/>
            <a:ext cx="1157912" cy="2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dirty="0" smtClean="0"/>
              <a:t>Tri-Venture</a:t>
            </a:r>
            <a:endParaRPr lang="en-US" sz="1100" dirty="0"/>
          </a:p>
        </p:txBody>
      </p:sp>
      <p:sp>
        <p:nvSpPr>
          <p:cNvPr id="59" name="TextBox 32"/>
          <p:cNvSpPr txBox="1">
            <a:spLocks noChangeArrowheads="1"/>
          </p:cNvSpPr>
          <p:nvPr/>
        </p:nvSpPr>
        <p:spPr bwMode="auto">
          <a:xfrm>
            <a:off x="7620000" y="5963753"/>
            <a:ext cx="1371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dirty="0" smtClean="0"/>
              <a:t>Grace Industries</a:t>
            </a:r>
            <a:endParaRPr lang="en-US" sz="1100" dirty="0"/>
          </a:p>
        </p:txBody>
      </p:sp>
      <p:sp>
        <p:nvSpPr>
          <p:cNvPr id="60" name="TextBox 32"/>
          <p:cNvSpPr txBox="1">
            <a:spLocks noChangeArrowheads="1"/>
          </p:cNvSpPr>
          <p:nvPr/>
        </p:nvSpPr>
        <p:spPr bwMode="auto">
          <a:xfrm>
            <a:off x="7605088" y="5700863"/>
            <a:ext cx="1157912" cy="2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dirty="0" smtClean="0"/>
              <a:t>Village Dock</a:t>
            </a:r>
            <a:endParaRPr lang="en-US" sz="1100" dirty="0"/>
          </a:p>
        </p:txBody>
      </p:sp>
      <p:sp>
        <p:nvSpPr>
          <p:cNvPr id="61" name="TextBox 32"/>
          <p:cNvSpPr txBox="1">
            <a:spLocks noChangeArrowheads="1"/>
          </p:cNvSpPr>
          <p:nvPr/>
        </p:nvSpPr>
        <p:spPr bwMode="auto">
          <a:xfrm>
            <a:off x="7315200" y="5410200"/>
            <a:ext cx="1157912" cy="2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u="sng" dirty="0" smtClean="0"/>
              <a:t>Legend</a:t>
            </a:r>
            <a:endParaRPr lang="en-US" sz="1100" u="sng" dirty="0"/>
          </a:p>
        </p:txBody>
      </p:sp>
      <p:sp>
        <p:nvSpPr>
          <p:cNvPr id="24" name="TextBox 32"/>
          <p:cNvSpPr txBox="1">
            <a:spLocks noChangeArrowheads="1"/>
          </p:cNvSpPr>
          <p:nvPr/>
        </p:nvSpPr>
        <p:spPr bwMode="auto">
          <a:xfrm>
            <a:off x="5991225" y="5715000"/>
            <a:ext cx="1157912" cy="2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dirty="0" smtClean="0"/>
              <a:t>385,000 CY</a:t>
            </a:r>
            <a:endParaRPr lang="en-US" sz="1100" dirty="0"/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6004888" y="5986789"/>
            <a:ext cx="1157912" cy="2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dirty="0" smtClean="0"/>
              <a:t>238,000 CY</a:t>
            </a:r>
            <a:endParaRPr lang="en-US" sz="1100" dirty="0"/>
          </a:p>
        </p:txBody>
      </p:sp>
      <p:sp>
        <p:nvSpPr>
          <p:cNvPr id="26" name="TextBox 32"/>
          <p:cNvSpPr txBox="1">
            <a:spLocks noChangeArrowheads="1"/>
          </p:cNvSpPr>
          <p:nvPr/>
        </p:nvSpPr>
        <p:spPr bwMode="auto">
          <a:xfrm>
            <a:off x="6019800" y="6248400"/>
            <a:ext cx="1157912" cy="2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dirty="0" smtClean="0"/>
              <a:t>150,000 CY</a:t>
            </a:r>
            <a:endParaRPr lang="en-US" sz="1100" dirty="0"/>
          </a:p>
        </p:txBody>
      </p:sp>
      <p:sp>
        <p:nvSpPr>
          <p:cNvPr id="27" name="TextBox 32"/>
          <p:cNvSpPr txBox="1">
            <a:spLocks noChangeArrowheads="1"/>
          </p:cNvSpPr>
          <p:nvPr/>
        </p:nvSpPr>
        <p:spPr bwMode="auto">
          <a:xfrm rot="20821179">
            <a:off x="3550696" y="5285423"/>
            <a:ext cx="29984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/>
              <a:t>7800 ft.   of Beach - Restored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8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376360" y="1224273"/>
            <a:ext cx="8739188" cy="73183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Robert Moses Emergency Beach Fill Summary with Cost / Cy</a:t>
            </a:r>
            <a:b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1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308709" y="3601734"/>
            <a:ext cx="1452282" cy="1371600"/>
          </a:xfrm>
        </p:spPr>
        <p:txBody>
          <a:bodyPr/>
          <a:lstStyle/>
          <a:p>
            <a:pPr>
              <a:defRPr/>
            </a:pPr>
            <a:fld id="{08EEAA3D-B95B-450B-8B5E-04B69871CA67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36079" y="13862870"/>
            <a:ext cx="2895600" cy="3048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52204"/>
              </p:ext>
            </p:extLst>
          </p:nvPr>
        </p:nvGraphicFramePr>
        <p:xfrm>
          <a:off x="838200" y="2895600"/>
          <a:ext cx="7848600" cy="2381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986915"/>
                <a:gridCol w="1765935"/>
                <a:gridCol w="1962150"/>
              </a:tblGrid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Contractor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Borrow</a:t>
                      </a:r>
                      <a:r>
                        <a:rPr lang="en-US" baseline="0" dirty="0" smtClean="0"/>
                        <a:t> Source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Quantity Cy.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$/CY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Village Dock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Boat Channel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385,000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$18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Grace Industries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Democrat Pt.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238,000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Tri - Venture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Democrat Pt.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150,000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 Available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TOTAL</a:t>
                      </a:r>
                      <a:endParaRPr lang="en-US" b="1" u="sng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773,000</a:t>
                      </a:r>
                      <a:endParaRPr lang="en-US" b="1" u="sng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460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3858419" y="5984875"/>
            <a:ext cx="1573335" cy="339725"/>
          </a:xfrm>
          <a:prstGeom prst="rect">
            <a:avLst/>
          </a:prstGeom>
          <a:solidFill>
            <a:srgbClr val="FFC000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1600" b="1" dirty="0" smtClean="0">
                <a:solidFill>
                  <a:schemeClr val="bg1"/>
                </a:solidFill>
                <a:latin typeface="+mn-lt"/>
                <a:ea typeface="ＭＳ Ｐゴシック" charset="-128"/>
              </a:rPr>
              <a:t> </a:t>
            </a:r>
            <a:endParaRPr kumimoji="1" lang="en-US" sz="1600" b="1" dirty="0">
              <a:solidFill>
                <a:schemeClr val="bg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376360" y="1224273"/>
            <a:ext cx="8739188" cy="731838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Robert Moses Emergency Beach Fill Summary</a:t>
            </a:r>
            <a:b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16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aphicFrame>
        <p:nvGraphicFramePr>
          <p:cNvPr id="6349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37263"/>
              </p:ext>
            </p:extLst>
          </p:nvPr>
        </p:nvGraphicFramePr>
        <p:xfrm>
          <a:off x="539079" y="2042345"/>
          <a:ext cx="8539161" cy="366713"/>
        </p:xfrm>
        <a:graphic>
          <a:graphicData uri="http://schemas.openxmlformats.org/drawingml/2006/table">
            <a:tbl>
              <a:tblPr/>
              <a:tblGrid>
                <a:gridCol w="1359376"/>
                <a:gridCol w="1420037"/>
                <a:gridCol w="1420037"/>
                <a:gridCol w="1420037"/>
                <a:gridCol w="1420037"/>
                <a:gridCol w="1499637"/>
              </a:tblGrid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March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April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June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July</a:t>
                      </a:r>
                    </a:p>
                  </a:txBody>
                  <a:tcPr marL="92079" marR="92079" marT="46042" marB="460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0" name="Text Box 37"/>
          <p:cNvSpPr txBox="1">
            <a:spLocks noChangeArrowheads="1"/>
          </p:cNvSpPr>
          <p:nvPr/>
        </p:nvSpPr>
        <p:spPr bwMode="auto">
          <a:xfrm>
            <a:off x="2840954" y="4807770"/>
            <a:ext cx="1135856" cy="339725"/>
          </a:xfrm>
          <a:prstGeom prst="rect">
            <a:avLst/>
          </a:prstGeom>
          <a:solidFill>
            <a:srgbClr val="00FF99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kumimoji="1" lang="en-US" sz="1600" b="1" dirty="0">
              <a:solidFill>
                <a:srgbClr val="DADADA">
                  <a:lumMod val="10000"/>
                </a:srgbClr>
              </a:solidFill>
              <a:latin typeface="+mn-lt"/>
              <a:ea typeface="ＭＳ Ｐゴシック" charset="-128"/>
            </a:endParaRPr>
          </a:p>
        </p:txBody>
      </p:sp>
      <p:sp>
        <p:nvSpPr>
          <p:cNvPr id="37922" name="Text Box 39"/>
          <p:cNvSpPr txBox="1">
            <a:spLocks noChangeArrowheads="1"/>
          </p:cNvSpPr>
          <p:nvPr/>
        </p:nvSpPr>
        <p:spPr bwMode="auto">
          <a:xfrm>
            <a:off x="2002754" y="3299645"/>
            <a:ext cx="4419600" cy="338138"/>
          </a:xfrm>
          <a:prstGeom prst="rect">
            <a:avLst/>
          </a:prstGeom>
          <a:solidFill>
            <a:srgbClr val="00FF99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kumimoji="1" lang="en-US" sz="1600" b="1" dirty="0">
              <a:solidFill>
                <a:srgbClr val="DADADA">
                  <a:lumMod val="10000"/>
                </a:srgbClr>
              </a:solidFill>
              <a:latin typeface="+mn-lt"/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308709" y="3601734"/>
            <a:ext cx="1452282" cy="1371600"/>
          </a:xfrm>
        </p:spPr>
        <p:txBody>
          <a:bodyPr/>
          <a:lstStyle/>
          <a:p>
            <a:pPr>
              <a:defRPr/>
            </a:pPr>
            <a:fld id="{08EEAA3D-B95B-450B-8B5E-04B69871CA67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36079" y="13862870"/>
            <a:ext cx="2895600" cy="3048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0800000">
            <a:off x="5830216" y="3047364"/>
            <a:ext cx="298450" cy="219075"/>
          </a:xfrm>
          <a:prstGeom prst="triangle">
            <a:avLst/>
          </a:prstGeom>
          <a:solidFill>
            <a:srgbClr val="FFC000"/>
          </a:solidFill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6354" y="3298601"/>
            <a:ext cx="1676400" cy="339182"/>
          </a:xfrm>
          <a:prstGeom prst="rect">
            <a:avLst/>
          </a:prstGeom>
          <a:solidFill>
            <a:schemeClr val="tx1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Village Dock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35500" y="4807770"/>
            <a:ext cx="2667000" cy="339182"/>
          </a:xfrm>
          <a:prstGeom prst="rect">
            <a:avLst/>
          </a:prstGeom>
          <a:solidFill>
            <a:schemeClr val="tx1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Grace Industries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0151" y="5980252"/>
            <a:ext cx="3608267" cy="339182"/>
          </a:xfrm>
          <a:prstGeom prst="rect">
            <a:avLst/>
          </a:prstGeom>
          <a:solidFill>
            <a:schemeClr val="tx1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NYS DOT -  Tri-Venture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41354" y="2445570"/>
            <a:ext cx="1233487" cy="831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Dredging Complete June 6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16954" y="2434814"/>
            <a:ext cx="1233487" cy="831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Dredging Start 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March 5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45954" y="2432747"/>
            <a:ext cx="1233487" cy="831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</a:rPr>
              <a:t>Mem</a:t>
            </a:r>
            <a:r>
              <a:rPr lang="en-US" dirty="0" smtClean="0">
                <a:solidFill>
                  <a:schemeClr val="tx1"/>
                </a:solidFill>
              </a:rPr>
              <a:t>. Day Holiday Shutdown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09800" y="3910151"/>
            <a:ext cx="1233487" cy="831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Trucking Start 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March 21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10200" y="3918943"/>
            <a:ext cx="2286000" cy="831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Grading Beach and Plover Habitat 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Complete June 14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60067" y="5164326"/>
            <a:ext cx="1233487" cy="831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Trucking Start 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April 13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86313" y="5188175"/>
            <a:ext cx="1233487" cy="831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Trucking Complete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May 12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5798344" y="4800600"/>
            <a:ext cx="1135856" cy="339725"/>
          </a:xfrm>
          <a:prstGeom prst="rect">
            <a:avLst/>
          </a:prstGeom>
          <a:solidFill>
            <a:srgbClr val="00FF99"/>
          </a:solidFill>
          <a:ln w="1587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kumimoji="1" lang="en-US" sz="1600" b="1" dirty="0">
              <a:solidFill>
                <a:srgbClr val="DADADA">
                  <a:lumMod val="10000"/>
                </a:srgbClr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8513" y="3886200"/>
            <a:ext cx="1233487" cy="831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Trucking Finish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tx1"/>
                </a:solidFill>
              </a:rPr>
              <a:t>April 12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34200" y="4800600"/>
            <a:ext cx="2216944" cy="3237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1500" dirty="0" smtClean="0">
                <a:solidFill>
                  <a:schemeClr val="tx1"/>
                </a:solidFill>
              </a:rPr>
              <a:t>238 k-cy – 13,600 cy/day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4200" y="3276600"/>
            <a:ext cx="2216944" cy="3237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1500" dirty="0" smtClean="0">
                <a:solidFill>
                  <a:schemeClr val="tx1"/>
                </a:solidFill>
              </a:rPr>
              <a:t>385 k-cy – 4,260 cy/day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34200" y="6000807"/>
            <a:ext cx="2216944" cy="3237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46031" rIns="0" bIns="46031">
            <a:spAutoFit/>
          </a:bodyPr>
          <a:lstStyle>
            <a:defPPr>
              <a:defRPr lang="en-US"/>
            </a:defPPr>
            <a:lvl1pPr algn="ctr" eaLnBrk="0" hangingPunct="0">
              <a:spcBef>
                <a:spcPct val="50000"/>
              </a:spcBef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1500" dirty="0" smtClean="0">
                <a:solidFill>
                  <a:schemeClr val="tx1"/>
                </a:solidFill>
              </a:rPr>
              <a:t>150 k-cy – 13,600 cy/day</a:t>
            </a:r>
          </a:p>
        </p:txBody>
      </p:sp>
    </p:spTree>
    <p:extLst>
      <p:ext uri="{BB962C8B-B14F-4D97-AF65-F5344CB8AC3E}">
        <p14:creationId xmlns:p14="http://schemas.microsoft.com/office/powerpoint/2010/main" val="125867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-76200" y="838200"/>
            <a:ext cx="9220200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Questions ????</a:t>
            </a:r>
          </a:p>
        </p:txBody>
      </p:sp>
      <p:pic>
        <p:nvPicPr>
          <p:cNvPr id="46085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514" y="1558925"/>
            <a:ext cx="6759575" cy="5069310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ED0F7-6A30-4527-ACBE-08BC509E4D10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>
          <a:xfrm>
            <a:off x="685800" y="685800"/>
            <a:ext cx="7848600" cy="541972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  <a:cs typeface="Arial" charset="0"/>
              </a:rPr>
              <a:t>End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38583" y="3314176"/>
            <a:ext cx="121058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9B999BF-4AAE-48F3-91F8-FD24C774A680}" type="slidenum">
              <a:rPr lang="en-US" sz="7200">
                <a:latin typeface="Arial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US" sz="7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35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>
          <a:xfrm>
            <a:off x="685800" y="685800"/>
            <a:ext cx="7848600" cy="5419725"/>
          </a:xfrm>
        </p:spPr>
        <p:txBody>
          <a:bodyPr/>
          <a:lstStyle/>
          <a:p>
            <a:pPr algn="ctr"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38583" y="3314176"/>
            <a:ext cx="121058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9B999BF-4AAE-48F3-91F8-FD24C774A680}" type="slidenum">
              <a:rPr lang="en-US" sz="7200">
                <a:latin typeface="Arial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en-US" sz="7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"/>
            <a:ext cx="92202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63563" y="740996"/>
            <a:ext cx="8048625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CBS Channel 2 NEWS VIDEO CLIP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C6F4D-D5DB-4FDA-9883-A460851BB6B5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Robert_moses_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99" y="1470948"/>
            <a:ext cx="8770601" cy="49298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938583" y="3314176"/>
            <a:ext cx="121058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9B999BF-4AAE-48F3-91F8-FD24C774A680}" type="slidenum">
              <a:rPr lang="en-US" sz="7200">
                <a:latin typeface="Arial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en-US" sz="7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-76200" y="609600"/>
            <a:ext cx="9220200" cy="798513"/>
          </a:xfrm>
        </p:spPr>
        <p:txBody>
          <a:bodyPr/>
          <a:lstStyle/>
          <a:p>
            <a:pPr algn="ctr" eaLnBrk="1" hangingPunct="1"/>
            <a:r>
              <a:rPr lang="en-US" sz="3200" dirty="0">
                <a:latin typeface="Arial" charset="0"/>
                <a:cs typeface="Arial" charset="0"/>
              </a:rPr>
              <a:t>State Boat </a:t>
            </a:r>
            <a:r>
              <a:rPr lang="en-US" sz="3200" dirty="0" smtClean="0">
                <a:latin typeface="Arial" charset="0"/>
                <a:cs typeface="Arial" charset="0"/>
              </a:rPr>
              <a:t>Channel Emergency Dredging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307761"/>
            <a:ext cx="8700315" cy="53376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4159840" y="5198454"/>
            <a:ext cx="3348064" cy="749290"/>
            <a:chOff x="4517980" y="4956558"/>
            <a:chExt cx="3348064" cy="749290"/>
          </a:xfrm>
        </p:grpSpPr>
        <p:sp>
          <p:nvSpPr>
            <p:cNvPr id="25" name="TextBox 23"/>
            <p:cNvSpPr txBox="1">
              <a:spLocks noChangeArrowheads="1"/>
            </p:cNvSpPr>
            <p:nvPr/>
          </p:nvSpPr>
          <p:spPr bwMode="auto">
            <a:xfrm rot="20799684">
              <a:off x="4517980" y="5444238"/>
              <a:ext cx="11579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Area #4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 rot="20799684">
              <a:off x="6708049" y="4956558"/>
              <a:ext cx="11579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Area #5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4876800" y="1706880"/>
            <a:ext cx="3581400" cy="431800"/>
            <a:chOff x="5029200" y="1424226"/>
            <a:chExt cx="3581400" cy="430887"/>
          </a:xfrm>
        </p:grpSpPr>
        <p:sp>
          <p:nvSpPr>
            <p:cNvPr id="28" name="TextBox 4"/>
            <p:cNvSpPr txBox="1">
              <a:spLocks noChangeArrowheads="1"/>
            </p:cNvSpPr>
            <p:nvPr/>
          </p:nvSpPr>
          <p:spPr bwMode="auto">
            <a:xfrm>
              <a:off x="5410200" y="1424226"/>
              <a:ext cx="32004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dirty="0"/>
                <a:t>State Boat Channel Emergency Dredging</a:t>
              </a:r>
            </a:p>
            <a:p>
              <a:pPr eaLnBrk="1" hangingPunct="1"/>
              <a:r>
                <a:rPr lang="en-US" sz="1100" dirty="0"/>
                <a:t>Contractor: Village Dock With Hydraulic Dredge</a:t>
              </a:r>
            </a:p>
          </p:txBody>
        </p:sp>
        <p:cxnSp>
          <p:nvCxnSpPr>
            <p:cNvPr id="29" name="Elbow Connector 11"/>
            <p:cNvCxnSpPr/>
            <p:nvPr/>
          </p:nvCxnSpPr>
          <p:spPr>
            <a:xfrm flipH="1">
              <a:off x="5029200" y="1626996"/>
              <a:ext cx="228600" cy="22811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57800" y="1626996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501134" y="3767515"/>
            <a:ext cx="1497013" cy="431924"/>
            <a:chOff x="4903470" y="1955844"/>
            <a:chExt cx="1497330" cy="432601"/>
          </a:xfrm>
        </p:grpSpPr>
        <p:sp>
          <p:nvSpPr>
            <p:cNvPr id="32" name="TextBox 23"/>
            <p:cNvSpPr txBox="1">
              <a:spLocks noChangeArrowheads="1"/>
            </p:cNvSpPr>
            <p:nvPr/>
          </p:nvSpPr>
          <p:spPr bwMode="auto">
            <a:xfrm>
              <a:off x="4903470" y="1955844"/>
              <a:ext cx="115824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/>
                <a:t>Dredge Pipeline</a:t>
              </a:r>
            </a:p>
          </p:txBody>
        </p:sp>
        <p:cxnSp>
          <p:nvCxnSpPr>
            <p:cNvPr id="33" name="Elbow Connector 11"/>
            <p:cNvCxnSpPr/>
            <p:nvPr/>
          </p:nvCxnSpPr>
          <p:spPr>
            <a:xfrm>
              <a:off x="6188030" y="2159487"/>
              <a:ext cx="212770" cy="22895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065766" y="2159487"/>
              <a:ext cx="1222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690872" y="5888733"/>
            <a:ext cx="2142109" cy="761998"/>
            <a:chOff x="4700031" y="5155263"/>
            <a:chExt cx="2142729" cy="762024"/>
          </a:xfrm>
        </p:grpSpPr>
        <p:grpSp>
          <p:nvGrpSpPr>
            <p:cNvPr id="36" name="Group 31"/>
            <p:cNvGrpSpPr>
              <a:grpSpLocks/>
            </p:cNvGrpSpPr>
            <p:nvPr/>
          </p:nvGrpSpPr>
          <p:grpSpPr bwMode="auto">
            <a:xfrm>
              <a:off x="5562865" y="5155263"/>
              <a:ext cx="1279895" cy="762024"/>
              <a:chOff x="6717295" y="2889869"/>
              <a:chExt cx="1279895" cy="762024"/>
            </a:xfrm>
          </p:grpSpPr>
          <p:sp>
            <p:nvSpPr>
              <p:cNvPr id="38" name="TextBox 32"/>
              <p:cNvSpPr txBox="1">
                <a:spLocks noChangeArrowheads="1"/>
              </p:cNvSpPr>
              <p:nvPr/>
            </p:nvSpPr>
            <p:spPr bwMode="auto">
              <a:xfrm>
                <a:off x="6838950" y="3221006"/>
                <a:ext cx="115824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Emergency Beach Fill</a:t>
                </a:r>
              </a:p>
            </p:txBody>
          </p:sp>
          <p:cxnSp>
            <p:nvCxnSpPr>
              <p:cNvPr id="39" name="Elbow Connector 11"/>
              <p:cNvCxnSpPr/>
              <p:nvPr/>
            </p:nvCxnSpPr>
            <p:spPr>
              <a:xfrm flipV="1">
                <a:off x="6717295" y="2889869"/>
                <a:ext cx="344524" cy="5604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717295" y="3450273"/>
                <a:ext cx="122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Elbow Connector 11"/>
            <p:cNvCxnSpPr/>
            <p:nvPr/>
          </p:nvCxnSpPr>
          <p:spPr>
            <a:xfrm flipH="1" flipV="1">
              <a:off x="4700031" y="5429593"/>
              <a:ext cx="862834" cy="2860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5" r="50000"/>
          <a:stretch/>
        </p:blipFill>
        <p:spPr bwMode="auto">
          <a:xfrm>
            <a:off x="0" y="-1"/>
            <a:ext cx="9144000" cy="652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 descr=" 2"/>
          <p:cNvGrpSpPr/>
          <p:nvPr/>
        </p:nvGrpSpPr>
        <p:grpSpPr>
          <a:xfrm>
            <a:off x="680" y="0"/>
            <a:ext cx="9141052" cy="6856413"/>
            <a:chOff x="680" y="0"/>
            <a:chExt cx="9141052" cy="6856413"/>
          </a:xfrm>
        </p:grpSpPr>
        <p:pic>
          <p:nvPicPr>
            <p:cNvPr id="3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" y="0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116518"/>
            <a:ext cx="9144001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 descr=" 11"/>
          <p:cNvGrpSpPr>
            <a:grpSpLocks/>
          </p:cNvGrpSpPr>
          <p:nvPr/>
        </p:nvGrpSpPr>
        <p:grpSpPr bwMode="auto">
          <a:xfrm>
            <a:off x="4876800" y="3605718"/>
            <a:ext cx="2362200" cy="892175"/>
            <a:chOff x="4480560" y="5486400"/>
            <a:chExt cx="2362200" cy="892685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4480560" y="5486400"/>
              <a:ext cx="2362200" cy="511685"/>
              <a:chOff x="5634990" y="3221006"/>
              <a:chExt cx="2362200" cy="511685"/>
            </a:xfrm>
          </p:grpSpPr>
          <p:sp>
            <p:nvSpPr>
              <p:cNvPr id="14" name="TextBox 8"/>
              <p:cNvSpPr txBox="1">
                <a:spLocks noChangeArrowheads="1"/>
              </p:cNvSpPr>
              <p:nvPr/>
            </p:nvSpPr>
            <p:spPr bwMode="auto">
              <a:xfrm>
                <a:off x="6838950" y="3221006"/>
                <a:ext cx="115824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Grace Trucking Borrow Area</a:t>
                </a:r>
              </a:p>
            </p:txBody>
          </p:sp>
          <p:cxnSp>
            <p:nvCxnSpPr>
              <p:cNvPr id="15" name="Elbow Connector 11"/>
              <p:cNvCxnSpPr/>
              <p:nvPr/>
            </p:nvCxnSpPr>
            <p:spPr>
              <a:xfrm flipH="1">
                <a:off x="5634990" y="3449737"/>
                <a:ext cx="1082675" cy="2827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717665" y="3449737"/>
                <a:ext cx="1206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Elbow Connector 11"/>
            <p:cNvCxnSpPr/>
            <p:nvPr/>
          </p:nvCxnSpPr>
          <p:spPr>
            <a:xfrm flipH="1">
              <a:off x="5318760" y="5715131"/>
              <a:ext cx="244475" cy="66395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 descr=" 17"/>
          <p:cNvGrpSpPr>
            <a:grpSpLocks/>
          </p:cNvGrpSpPr>
          <p:nvPr/>
        </p:nvGrpSpPr>
        <p:grpSpPr bwMode="auto">
          <a:xfrm>
            <a:off x="3245224" y="4526280"/>
            <a:ext cx="2168024" cy="1699548"/>
            <a:chOff x="5348344" y="4387184"/>
            <a:chExt cx="2168024" cy="1699289"/>
          </a:xfrm>
        </p:grpSpPr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5348344" y="5486400"/>
              <a:ext cx="1555376" cy="600073"/>
              <a:chOff x="6502774" y="3221006"/>
              <a:chExt cx="1555376" cy="600073"/>
            </a:xfrm>
          </p:grpSpPr>
          <p:sp>
            <p:nvSpPr>
              <p:cNvPr id="20" name="TextBox 18"/>
              <p:cNvSpPr txBox="1">
                <a:spLocks noChangeArrowheads="1"/>
              </p:cNvSpPr>
              <p:nvPr/>
            </p:nvSpPr>
            <p:spPr bwMode="auto">
              <a:xfrm>
                <a:off x="6502774" y="3221006"/>
                <a:ext cx="1494416" cy="600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/>
                <a:r>
                  <a:rPr lang="en-US" sz="1100" dirty="0"/>
                  <a:t>Norfolk Dredging </a:t>
                </a:r>
                <a:r>
                  <a:rPr lang="en-US" sz="1100" dirty="0" smtClean="0"/>
                  <a:t>Stockpile – </a:t>
                </a:r>
              </a:p>
              <a:p>
                <a:pPr algn="r" eaLnBrk="1" hangingPunct="1"/>
                <a:r>
                  <a:rPr lang="en-US" sz="1100" dirty="0" smtClean="0"/>
                  <a:t>Tri-Venture Trucking</a:t>
                </a:r>
                <a:endParaRPr lang="en-US" sz="1100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7935913" y="3449751"/>
                <a:ext cx="1222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Elbow Connector 11"/>
            <p:cNvCxnSpPr/>
            <p:nvPr/>
          </p:nvCxnSpPr>
          <p:spPr>
            <a:xfrm flipV="1">
              <a:off x="6903720" y="4387184"/>
              <a:ext cx="612648" cy="13279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32" descr=" 22"/>
          <p:cNvSpPr txBox="1">
            <a:spLocks noChangeArrowheads="1"/>
          </p:cNvSpPr>
          <p:nvPr/>
        </p:nvSpPr>
        <p:spPr bwMode="auto">
          <a:xfrm>
            <a:off x="1981202" y="3059618"/>
            <a:ext cx="14477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i="1" spc="300" dirty="0" smtClean="0"/>
              <a:t>Fire Island Inlet</a:t>
            </a:r>
            <a:endParaRPr lang="en-US" sz="1000" i="1" spc="300" dirty="0"/>
          </a:p>
        </p:txBody>
      </p:sp>
      <p:grpSp>
        <p:nvGrpSpPr>
          <p:cNvPr id="23" name="Group 22" descr=" 23"/>
          <p:cNvGrpSpPr>
            <a:grpSpLocks/>
          </p:cNvGrpSpPr>
          <p:nvPr/>
        </p:nvGrpSpPr>
        <p:grpSpPr bwMode="auto">
          <a:xfrm>
            <a:off x="1981201" y="4812217"/>
            <a:ext cx="1371599" cy="1029194"/>
            <a:chOff x="5913122" y="4888184"/>
            <a:chExt cx="1371599" cy="1029037"/>
          </a:xfrm>
        </p:grpSpPr>
        <p:grpSp>
          <p:nvGrpSpPr>
            <p:cNvPr id="24" name="Group 16"/>
            <p:cNvGrpSpPr>
              <a:grpSpLocks/>
            </p:cNvGrpSpPr>
            <p:nvPr/>
          </p:nvGrpSpPr>
          <p:grpSpPr bwMode="auto">
            <a:xfrm>
              <a:off x="5913122" y="5486400"/>
              <a:ext cx="990598" cy="430821"/>
              <a:chOff x="7067552" y="3221006"/>
              <a:chExt cx="990598" cy="430821"/>
            </a:xfrm>
          </p:grpSpPr>
          <p:sp>
            <p:nvSpPr>
              <p:cNvPr id="26" name="TextBox 18"/>
              <p:cNvSpPr txBox="1">
                <a:spLocks noChangeArrowheads="1"/>
              </p:cNvSpPr>
              <p:nvPr/>
            </p:nvSpPr>
            <p:spPr bwMode="auto">
              <a:xfrm>
                <a:off x="7067552" y="3221006"/>
                <a:ext cx="929638" cy="430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/>
                <a:r>
                  <a:rPr lang="en-US" sz="1100" dirty="0" smtClean="0"/>
                  <a:t>Democrat Point</a:t>
                </a:r>
                <a:endParaRPr lang="en-US" sz="110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935913" y="3449751"/>
                <a:ext cx="1222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Elbow Connector 11"/>
            <p:cNvCxnSpPr/>
            <p:nvPr/>
          </p:nvCxnSpPr>
          <p:spPr>
            <a:xfrm flipV="1">
              <a:off x="6903720" y="4888184"/>
              <a:ext cx="381001" cy="8269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 descr=" 28"/>
          <p:cNvSpPr txBox="1">
            <a:spLocks/>
          </p:cNvSpPr>
          <p:nvPr/>
        </p:nvSpPr>
        <p:spPr bwMode="auto">
          <a:xfrm>
            <a:off x="885825" y="533400"/>
            <a:ext cx="74961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PROJECT LOCATIONS</a:t>
            </a:r>
          </a:p>
        </p:txBody>
      </p:sp>
    </p:spTree>
    <p:extLst>
      <p:ext uri="{BB962C8B-B14F-4D97-AF65-F5344CB8AC3E}">
        <p14:creationId xmlns:p14="http://schemas.microsoft.com/office/powerpoint/2010/main" val="24038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69" b="441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 descr=" 2"/>
          <p:cNvGrpSpPr/>
          <p:nvPr/>
        </p:nvGrpSpPr>
        <p:grpSpPr>
          <a:xfrm>
            <a:off x="680" y="0"/>
            <a:ext cx="9141052" cy="6856413"/>
            <a:chOff x="680" y="0"/>
            <a:chExt cx="9141052" cy="6856413"/>
          </a:xfrm>
        </p:grpSpPr>
        <p:pic>
          <p:nvPicPr>
            <p:cNvPr id="60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" y="0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Picture 42" descr="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990051"/>
            <a:ext cx="91440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6" y="1205383"/>
            <a:ext cx="3489325" cy="2044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 descr=" 45"/>
          <p:cNvGrpSpPr>
            <a:grpSpLocks/>
          </p:cNvGrpSpPr>
          <p:nvPr/>
        </p:nvGrpSpPr>
        <p:grpSpPr bwMode="auto">
          <a:xfrm>
            <a:off x="1630236" y="1194270"/>
            <a:ext cx="2193925" cy="990600"/>
            <a:chOff x="4404360" y="5486400"/>
            <a:chExt cx="2194560" cy="990600"/>
          </a:xfrm>
        </p:grpSpPr>
        <p:grpSp>
          <p:nvGrpSpPr>
            <p:cNvPr id="46" name="Group 10"/>
            <p:cNvGrpSpPr>
              <a:grpSpLocks/>
            </p:cNvGrpSpPr>
            <p:nvPr/>
          </p:nvGrpSpPr>
          <p:grpSpPr bwMode="auto">
            <a:xfrm>
              <a:off x="4404360" y="5486400"/>
              <a:ext cx="2194560" cy="533400"/>
              <a:chOff x="5558790" y="3221006"/>
              <a:chExt cx="2194560" cy="533400"/>
            </a:xfrm>
          </p:grpSpPr>
          <p:sp>
            <p:nvSpPr>
              <p:cNvPr id="48" name="TextBox 12"/>
              <p:cNvSpPr txBox="1">
                <a:spLocks noChangeArrowheads="1"/>
              </p:cNvSpPr>
              <p:nvPr/>
            </p:nvSpPr>
            <p:spPr bwMode="auto">
              <a:xfrm>
                <a:off x="6595110" y="3221006"/>
                <a:ext cx="115824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dirty="0"/>
                  <a:t>Grace </a:t>
                </a:r>
                <a:r>
                  <a:rPr lang="en-US" sz="1000" dirty="0" smtClean="0"/>
                  <a:t>Trucking Borrow </a:t>
                </a:r>
                <a:r>
                  <a:rPr lang="en-US" sz="1000" dirty="0"/>
                  <a:t>Area</a:t>
                </a:r>
              </a:p>
            </p:txBody>
          </p:sp>
          <p:cxnSp>
            <p:nvCxnSpPr>
              <p:cNvPr id="49" name="Elbow Connector 11"/>
              <p:cNvCxnSpPr/>
              <p:nvPr/>
            </p:nvCxnSpPr>
            <p:spPr>
              <a:xfrm flipH="1">
                <a:off x="5558790" y="3449606"/>
                <a:ext cx="914665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473455" y="3449606"/>
                <a:ext cx="12227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Elbow Connector 11"/>
            <p:cNvCxnSpPr/>
            <p:nvPr/>
          </p:nvCxnSpPr>
          <p:spPr>
            <a:xfrm>
              <a:off x="5319025" y="5715000"/>
              <a:ext cx="76222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 descr=" 51"/>
          <p:cNvGrpSpPr>
            <a:grpSpLocks/>
          </p:cNvGrpSpPr>
          <p:nvPr/>
        </p:nvGrpSpPr>
        <p:grpSpPr bwMode="auto">
          <a:xfrm>
            <a:off x="2087436" y="1599086"/>
            <a:ext cx="1843087" cy="487362"/>
            <a:chOff x="4998720" y="5486400"/>
            <a:chExt cx="1844040" cy="487434"/>
          </a:xfrm>
        </p:grpSpPr>
        <p:grpSp>
          <p:nvGrpSpPr>
            <p:cNvPr id="52" name="Group 16"/>
            <p:cNvGrpSpPr>
              <a:grpSpLocks/>
            </p:cNvGrpSpPr>
            <p:nvPr/>
          </p:nvGrpSpPr>
          <p:grpSpPr bwMode="auto">
            <a:xfrm>
              <a:off x="5638813" y="5486400"/>
              <a:ext cx="1203947" cy="400169"/>
              <a:chOff x="6793243" y="3221006"/>
              <a:chExt cx="1203947" cy="400169"/>
            </a:xfrm>
          </p:grpSpPr>
          <p:sp>
            <p:nvSpPr>
              <p:cNvPr id="54" name="TextBox 18"/>
              <p:cNvSpPr txBox="1">
                <a:spLocks noChangeArrowheads="1"/>
              </p:cNvSpPr>
              <p:nvPr/>
            </p:nvSpPr>
            <p:spPr bwMode="auto">
              <a:xfrm>
                <a:off x="6838950" y="3221006"/>
                <a:ext cx="1158240" cy="400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000" dirty="0"/>
                  <a:t>Norfolk Dredging Stockpile</a:t>
                </a: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6793243" y="3446464"/>
                <a:ext cx="12230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Elbow Connector 11"/>
            <p:cNvCxnSpPr/>
            <p:nvPr/>
          </p:nvCxnSpPr>
          <p:spPr>
            <a:xfrm flipH="1">
              <a:off x="4998720" y="5711858"/>
              <a:ext cx="640093" cy="26197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 descr=" 56"/>
          <p:cNvGrpSpPr/>
          <p:nvPr/>
        </p:nvGrpSpPr>
        <p:grpSpPr>
          <a:xfrm>
            <a:off x="3614247" y="4383114"/>
            <a:ext cx="3268818" cy="749290"/>
            <a:chOff x="3614247" y="4186938"/>
            <a:chExt cx="3268818" cy="749290"/>
          </a:xfrm>
        </p:grpSpPr>
        <p:sp>
          <p:nvSpPr>
            <p:cNvPr id="57" name="TextBox 23"/>
            <p:cNvSpPr txBox="1">
              <a:spLocks noChangeArrowheads="1"/>
            </p:cNvSpPr>
            <p:nvPr/>
          </p:nvSpPr>
          <p:spPr bwMode="auto">
            <a:xfrm rot="20799684">
              <a:off x="3614247" y="4674618"/>
              <a:ext cx="11579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Area #4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TextBox 57"/>
            <p:cNvSpPr txBox="1">
              <a:spLocks noChangeArrowheads="1"/>
            </p:cNvSpPr>
            <p:nvPr/>
          </p:nvSpPr>
          <p:spPr bwMode="auto">
            <a:xfrm rot="20799684">
              <a:off x="5725070" y="4186938"/>
              <a:ext cx="11579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Area #5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Title 1" descr=" 23"/>
          <p:cNvSpPr txBox="1">
            <a:spLocks/>
          </p:cNvSpPr>
          <p:nvPr/>
        </p:nvSpPr>
        <p:spPr bwMode="auto">
          <a:xfrm>
            <a:off x="885825" y="533400"/>
            <a:ext cx="74961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PROJECT LOCATIONS</a:t>
            </a:r>
          </a:p>
        </p:txBody>
      </p:sp>
    </p:spTree>
    <p:extLst>
      <p:ext uri="{BB962C8B-B14F-4D97-AF65-F5344CB8AC3E}">
        <p14:creationId xmlns:p14="http://schemas.microsoft.com/office/powerpoint/2010/main" val="65800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885825" y="838200"/>
            <a:ext cx="7496175" cy="798513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Boardwalk Damage</a:t>
            </a:r>
          </a:p>
        </p:txBody>
      </p:sp>
      <p:pic>
        <p:nvPicPr>
          <p:cNvPr id="16389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513" y="1558925"/>
            <a:ext cx="6759575" cy="5070475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769D87-D1FA-4D62-A4D8-1ED940DEDB8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2752725" y="4687888"/>
            <a:ext cx="19018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 eroded away </a:t>
            </a:r>
          </a:p>
          <a:p>
            <a:pPr algn="ctr" eaLnBrk="1" hangingPunct="1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Feet Vertically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760913" y="3192463"/>
            <a:ext cx="0" cy="2674937"/>
          </a:xfrm>
          <a:prstGeom prst="straightConnector1">
            <a:avLst/>
          </a:prstGeom>
          <a:ln w="25400" cmpd="sng">
            <a:solidFill>
              <a:schemeClr val="tx1">
                <a:alpha val="80000"/>
              </a:schemeClr>
            </a:solidFill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80" y="0"/>
            <a:ext cx="9141052" cy="6856413"/>
            <a:chOff x="680" y="0"/>
            <a:chExt cx="9141052" cy="6856413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" y="0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8" t="12212" r="13867" b="42774"/>
          <a:stretch/>
        </p:blipFill>
        <p:spPr bwMode="auto">
          <a:xfrm>
            <a:off x="480060" y="1181100"/>
            <a:ext cx="8145780" cy="5334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32"/>
          <p:cNvSpPr txBox="1">
            <a:spLocks noChangeArrowheads="1"/>
          </p:cNvSpPr>
          <p:nvPr/>
        </p:nvSpPr>
        <p:spPr bwMode="auto">
          <a:xfrm>
            <a:off x="1222260" y="5000240"/>
            <a:ext cx="896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dirty="0" smtClean="0"/>
              <a:t>Brooklyn</a:t>
            </a:r>
            <a:endParaRPr lang="en-US" sz="1000" dirty="0"/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3693276" y="5676521"/>
            <a:ext cx="9296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dirty="0" smtClean="0"/>
              <a:t>Long Beach</a:t>
            </a:r>
            <a:endParaRPr lang="en-US" sz="1100" dirty="0"/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343650" y="5368286"/>
            <a:ext cx="1356360" cy="463152"/>
            <a:chOff x="5763146" y="5383934"/>
            <a:chExt cx="1356360" cy="463084"/>
          </a:xfrm>
        </p:grpSpPr>
        <p:grpSp>
          <p:nvGrpSpPr>
            <p:cNvPr id="57" name="Group 16"/>
            <p:cNvGrpSpPr>
              <a:grpSpLocks/>
            </p:cNvGrpSpPr>
            <p:nvPr/>
          </p:nvGrpSpPr>
          <p:grpSpPr bwMode="auto">
            <a:xfrm>
              <a:off x="5763146" y="5585447"/>
              <a:ext cx="1140574" cy="261571"/>
              <a:chOff x="6917576" y="3320053"/>
              <a:chExt cx="1140574" cy="261571"/>
            </a:xfrm>
          </p:grpSpPr>
          <p:sp>
            <p:nvSpPr>
              <p:cNvPr id="59" name="TextBox 18"/>
              <p:cNvSpPr txBox="1">
                <a:spLocks noChangeArrowheads="1"/>
              </p:cNvSpPr>
              <p:nvPr/>
            </p:nvSpPr>
            <p:spPr bwMode="auto">
              <a:xfrm>
                <a:off x="6917576" y="3320053"/>
                <a:ext cx="1079614" cy="261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/>
                <a:r>
                  <a:rPr lang="en-US" sz="1100" dirty="0" smtClean="0"/>
                  <a:t>Project Area</a:t>
                </a:r>
                <a:endParaRPr lang="en-US" sz="1100" dirty="0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7935913" y="3449751"/>
                <a:ext cx="1222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Elbow Connector 11"/>
            <p:cNvCxnSpPr/>
            <p:nvPr/>
          </p:nvCxnSpPr>
          <p:spPr>
            <a:xfrm flipV="1">
              <a:off x="6903720" y="5383934"/>
              <a:ext cx="215786" cy="33121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32"/>
          <p:cNvSpPr txBox="1">
            <a:spLocks noChangeArrowheads="1"/>
          </p:cNvSpPr>
          <p:nvPr/>
        </p:nvSpPr>
        <p:spPr bwMode="auto">
          <a:xfrm>
            <a:off x="2616720" y="3811520"/>
            <a:ext cx="896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dirty="0" smtClean="0"/>
              <a:t>Queens</a:t>
            </a:r>
            <a:endParaRPr lang="en-US" sz="1000" dirty="0"/>
          </a:p>
        </p:txBody>
      </p:sp>
      <p:sp>
        <p:nvSpPr>
          <p:cNvPr id="62" name="TextBox 32"/>
          <p:cNvSpPr txBox="1">
            <a:spLocks noChangeArrowheads="1"/>
          </p:cNvSpPr>
          <p:nvPr/>
        </p:nvSpPr>
        <p:spPr bwMode="auto">
          <a:xfrm rot="18276196">
            <a:off x="1092720" y="3560060"/>
            <a:ext cx="896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dirty="0" smtClean="0"/>
              <a:t>Manhattan</a:t>
            </a:r>
            <a:endParaRPr lang="en-US" sz="1000" dirty="0"/>
          </a:p>
        </p:txBody>
      </p:sp>
      <p:sp>
        <p:nvSpPr>
          <p:cNvPr id="63" name="TextBox 32"/>
          <p:cNvSpPr txBox="1">
            <a:spLocks noChangeArrowheads="1"/>
          </p:cNvSpPr>
          <p:nvPr/>
        </p:nvSpPr>
        <p:spPr bwMode="auto">
          <a:xfrm>
            <a:off x="2197620" y="2577080"/>
            <a:ext cx="896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dirty="0" smtClean="0"/>
              <a:t>Bronx</a:t>
            </a:r>
            <a:endParaRPr lang="en-US" sz="1000" dirty="0"/>
          </a:p>
        </p:txBody>
      </p:sp>
      <p:sp>
        <p:nvSpPr>
          <p:cNvPr id="64" name="TextBox 32"/>
          <p:cNvSpPr txBox="1">
            <a:spLocks noChangeArrowheads="1"/>
          </p:cNvSpPr>
          <p:nvPr/>
        </p:nvSpPr>
        <p:spPr bwMode="auto">
          <a:xfrm>
            <a:off x="6533400" y="2272280"/>
            <a:ext cx="896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dirty="0" smtClean="0"/>
              <a:t>East Northport</a:t>
            </a:r>
            <a:endParaRPr lang="en-US" sz="1000" dirty="0"/>
          </a:p>
        </p:txBody>
      </p:sp>
      <p:sp>
        <p:nvSpPr>
          <p:cNvPr id="65" name="TextBox 32"/>
          <p:cNvSpPr txBox="1">
            <a:spLocks noChangeArrowheads="1"/>
          </p:cNvSpPr>
          <p:nvPr/>
        </p:nvSpPr>
        <p:spPr bwMode="auto">
          <a:xfrm>
            <a:off x="3508260" y="2699000"/>
            <a:ext cx="896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dirty="0" smtClean="0"/>
              <a:t>Port Washington</a:t>
            </a:r>
            <a:endParaRPr lang="en-US" sz="1000" dirty="0"/>
          </a:p>
        </p:txBody>
      </p:sp>
      <p:sp>
        <p:nvSpPr>
          <p:cNvPr id="66" name="TextBox 32"/>
          <p:cNvSpPr txBox="1">
            <a:spLocks noChangeArrowheads="1"/>
          </p:cNvSpPr>
          <p:nvPr/>
        </p:nvSpPr>
        <p:spPr bwMode="auto">
          <a:xfrm>
            <a:off x="3881640" y="3963920"/>
            <a:ext cx="8732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dirty="0" smtClean="0"/>
              <a:t>Garden City</a:t>
            </a:r>
            <a:endParaRPr lang="en-US" sz="1000" dirty="0"/>
          </a:p>
        </p:txBody>
      </p:sp>
      <p:sp>
        <p:nvSpPr>
          <p:cNvPr id="67" name="TextBox 32"/>
          <p:cNvSpPr txBox="1">
            <a:spLocks noChangeArrowheads="1"/>
          </p:cNvSpPr>
          <p:nvPr/>
        </p:nvSpPr>
        <p:spPr bwMode="auto">
          <a:xfrm>
            <a:off x="6464820" y="3476240"/>
            <a:ext cx="8732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dirty="0" smtClean="0"/>
              <a:t>Deer Park</a:t>
            </a:r>
            <a:endParaRPr lang="en-US" sz="1000" dirty="0"/>
          </a:p>
        </p:txBody>
      </p:sp>
      <p:sp>
        <p:nvSpPr>
          <p:cNvPr id="2" name="Rectangle 1"/>
          <p:cNvSpPr/>
          <p:nvPr/>
        </p:nvSpPr>
        <p:spPr>
          <a:xfrm>
            <a:off x="7086600" y="4869181"/>
            <a:ext cx="845821" cy="50964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885825" y="533400"/>
            <a:ext cx="74961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VICINITY MAP</a:t>
            </a:r>
          </a:p>
        </p:txBody>
      </p:sp>
    </p:spTree>
    <p:extLst>
      <p:ext uri="{BB962C8B-B14F-4D97-AF65-F5344CB8AC3E}">
        <p14:creationId xmlns:p14="http://schemas.microsoft.com/office/powerpoint/2010/main" val="249401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46681"/>
            <a:ext cx="914082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0" y="0"/>
            <a:ext cx="9141052" cy="6856413"/>
            <a:chOff x="680" y="0"/>
            <a:chExt cx="9141052" cy="6856413"/>
          </a:xfrm>
        </p:grpSpPr>
        <p:pic>
          <p:nvPicPr>
            <p:cNvPr id="18436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" y="0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885825" y="533400"/>
            <a:ext cx="74961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PROJECT AREA</a:t>
            </a:r>
          </a:p>
        </p:txBody>
      </p:sp>
      <p:sp>
        <p:nvSpPr>
          <p:cNvPr id="34" name="TextBox 32"/>
          <p:cNvSpPr txBox="1">
            <a:spLocks noChangeArrowheads="1"/>
          </p:cNvSpPr>
          <p:nvPr/>
        </p:nvSpPr>
        <p:spPr bwMode="auto">
          <a:xfrm>
            <a:off x="304800" y="4705290"/>
            <a:ext cx="14477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i="1" spc="300" dirty="0" smtClean="0"/>
              <a:t> Fire Island Inlet</a:t>
            </a:r>
            <a:endParaRPr lang="en-US" sz="1000" i="1" spc="300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24296" y="5683405"/>
            <a:ext cx="1267354" cy="625945"/>
            <a:chOff x="5913122" y="5291371"/>
            <a:chExt cx="1267354" cy="625850"/>
          </a:xfrm>
        </p:grpSpPr>
        <p:grpSp>
          <p:nvGrpSpPr>
            <p:cNvPr id="39" name="Group 16"/>
            <p:cNvGrpSpPr>
              <a:grpSpLocks/>
            </p:cNvGrpSpPr>
            <p:nvPr/>
          </p:nvGrpSpPr>
          <p:grpSpPr bwMode="auto">
            <a:xfrm>
              <a:off x="5913122" y="5486400"/>
              <a:ext cx="990598" cy="430821"/>
              <a:chOff x="7067552" y="3221006"/>
              <a:chExt cx="990598" cy="430821"/>
            </a:xfrm>
          </p:grpSpPr>
          <p:sp>
            <p:nvSpPr>
              <p:cNvPr id="53" name="TextBox 18"/>
              <p:cNvSpPr txBox="1">
                <a:spLocks noChangeArrowheads="1"/>
              </p:cNvSpPr>
              <p:nvPr/>
            </p:nvSpPr>
            <p:spPr bwMode="auto">
              <a:xfrm>
                <a:off x="7067552" y="3221006"/>
                <a:ext cx="929638" cy="430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/>
                <a:r>
                  <a:rPr lang="en-US" sz="1100" dirty="0" smtClean="0"/>
                  <a:t>Democrat Point</a:t>
                </a:r>
                <a:endParaRPr lang="en-US" sz="1100" dirty="0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7935913" y="3449751"/>
                <a:ext cx="1222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Elbow Connector 11"/>
            <p:cNvCxnSpPr/>
            <p:nvPr/>
          </p:nvCxnSpPr>
          <p:spPr>
            <a:xfrm flipV="1">
              <a:off x="6903720" y="5291371"/>
              <a:ext cx="276756" cy="42377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1945236" y="3369495"/>
            <a:ext cx="1240539" cy="484685"/>
            <a:chOff x="5129782" y="5634966"/>
            <a:chExt cx="1240539" cy="484613"/>
          </a:xfrm>
        </p:grpSpPr>
        <p:grpSp>
          <p:nvGrpSpPr>
            <p:cNvPr id="56" name="Group 16"/>
            <p:cNvGrpSpPr>
              <a:grpSpLocks/>
            </p:cNvGrpSpPr>
            <p:nvPr/>
          </p:nvGrpSpPr>
          <p:grpSpPr bwMode="auto">
            <a:xfrm>
              <a:off x="5306716" y="5634966"/>
              <a:ext cx="1063605" cy="430821"/>
              <a:chOff x="6461146" y="3369572"/>
              <a:chExt cx="1063605" cy="430821"/>
            </a:xfrm>
          </p:grpSpPr>
          <p:sp>
            <p:nvSpPr>
              <p:cNvPr id="58" name="TextBox 18"/>
              <p:cNvSpPr txBox="1">
                <a:spLocks noChangeArrowheads="1"/>
              </p:cNvSpPr>
              <p:nvPr/>
            </p:nvSpPr>
            <p:spPr bwMode="auto">
              <a:xfrm>
                <a:off x="6595113" y="3369572"/>
                <a:ext cx="929638" cy="430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dirty="0" smtClean="0"/>
                  <a:t>Ocean Parkway</a:t>
                </a:r>
                <a:endParaRPr lang="en-US" sz="1100" dirty="0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6461146" y="3596667"/>
                <a:ext cx="1222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Elbow Connector 11"/>
            <p:cNvCxnSpPr/>
            <p:nvPr/>
          </p:nvCxnSpPr>
          <p:spPr>
            <a:xfrm flipH="1">
              <a:off x="5129782" y="5862061"/>
              <a:ext cx="176934" cy="25751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4185901" y="3968191"/>
            <a:ext cx="1300499" cy="756209"/>
            <a:chOff x="5913122" y="5161127"/>
            <a:chExt cx="1300499" cy="756096"/>
          </a:xfrm>
        </p:grpSpPr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5913122" y="5486400"/>
              <a:ext cx="990598" cy="430823"/>
              <a:chOff x="7067552" y="3221006"/>
              <a:chExt cx="990598" cy="430823"/>
            </a:xfrm>
          </p:grpSpPr>
          <p:sp>
            <p:nvSpPr>
              <p:cNvPr id="63" name="TextBox 18"/>
              <p:cNvSpPr txBox="1">
                <a:spLocks noChangeArrowheads="1"/>
              </p:cNvSpPr>
              <p:nvPr/>
            </p:nvSpPr>
            <p:spPr bwMode="auto">
              <a:xfrm>
                <a:off x="7067552" y="3221006"/>
                <a:ext cx="929638" cy="430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/>
                <a:r>
                  <a:rPr lang="en-US" sz="1100" dirty="0" err="1" smtClean="0"/>
                  <a:t>Captree</a:t>
                </a:r>
                <a:r>
                  <a:rPr lang="en-US" sz="1100" dirty="0" smtClean="0"/>
                  <a:t> State Park</a:t>
                </a:r>
                <a:endParaRPr lang="en-US" sz="1100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7935913" y="3449751"/>
                <a:ext cx="1222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Elbow Connector 11"/>
            <p:cNvCxnSpPr/>
            <p:nvPr/>
          </p:nvCxnSpPr>
          <p:spPr>
            <a:xfrm flipV="1">
              <a:off x="6903720" y="5161127"/>
              <a:ext cx="309901" cy="55401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6096000" y="5224790"/>
            <a:ext cx="9296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dirty="0" smtClean="0">
                <a:solidFill>
                  <a:srgbClr val="FFFF99"/>
                </a:solidFill>
              </a:rPr>
              <a:t>Field # 4</a:t>
            </a:r>
            <a:endParaRPr lang="en-US" sz="1100" dirty="0">
              <a:solidFill>
                <a:srgbClr val="FFFF99"/>
              </a:solidFill>
            </a:endParaRP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7162800" y="4996190"/>
            <a:ext cx="9296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dirty="0" smtClean="0">
                <a:solidFill>
                  <a:srgbClr val="FFFF99"/>
                </a:solidFill>
              </a:rPr>
              <a:t>Field # 5</a:t>
            </a:r>
            <a:endParaRPr lang="en-US" sz="1100" dirty="0">
              <a:solidFill>
                <a:srgbClr val="FFFF99"/>
              </a:solidFill>
            </a:endParaRP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 rot="21025040">
            <a:off x="4274143" y="5736477"/>
            <a:ext cx="21412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100" dirty="0" smtClean="0">
                <a:solidFill>
                  <a:srgbClr val="FFFF99"/>
                </a:solidFill>
              </a:rPr>
              <a:t>Robert Moses       State Park</a:t>
            </a:r>
            <a:endParaRPr lang="en-US" sz="11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6800" y="-2905318"/>
            <a:ext cx="18288000" cy="1071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46681"/>
            <a:ext cx="914082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251591"/>
            <a:ext cx="9144000" cy="535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0" y="0"/>
            <a:ext cx="9141052" cy="6856413"/>
            <a:chOff x="680" y="0"/>
            <a:chExt cx="9141052" cy="6856413"/>
          </a:xfrm>
        </p:grpSpPr>
        <p:pic>
          <p:nvPicPr>
            <p:cNvPr id="18436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" y="0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029200" y="1819781"/>
            <a:ext cx="3581400" cy="431800"/>
            <a:chOff x="5029200" y="1424226"/>
            <a:chExt cx="3581400" cy="430887"/>
          </a:xfrm>
        </p:grpSpPr>
        <p:sp>
          <p:nvSpPr>
            <p:cNvPr id="18450" name="TextBox 4"/>
            <p:cNvSpPr txBox="1">
              <a:spLocks noChangeArrowheads="1"/>
            </p:cNvSpPr>
            <p:nvPr/>
          </p:nvSpPr>
          <p:spPr bwMode="auto">
            <a:xfrm>
              <a:off x="5410200" y="1424226"/>
              <a:ext cx="32004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/>
                <a:t>State Boat Channel Emergency Dredging</a:t>
              </a:r>
            </a:p>
            <a:p>
              <a:pPr eaLnBrk="1" hangingPunct="1"/>
              <a:r>
                <a:rPr lang="en-US" sz="1100"/>
                <a:t>Contractor: Village Dock With Hydraulic Dredge</a:t>
              </a:r>
            </a:p>
          </p:txBody>
        </p:sp>
        <p:cxnSp>
          <p:nvCxnSpPr>
            <p:cNvPr id="12" name="Elbow Connector 11"/>
            <p:cNvCxnSpPr/>
            <p:nvPr/>
          </p:nvCxnSpPr>
          <p:spPr>
            <a:xfrm flipH="1">
              <a:off x="5029200" y="1626996"/>
              <a:ext cx="228600" cy="22811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57800" y="1626996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4400550" y="3840668"/>
            <a:ext cx="1497013" cy="430213"/>
            <a:chOff x="4903470" y="2029108"/>
            <a:chExt cx="1497330" cy="430887"/>
          </a:xfrm>
        </p:grpSpPr>
        <p:sp>
          <p:nvSpPr>
            <p:cNvPr id="18447" name="TextBox 23"/>
            <p:cNvSpPr txBox="1">
              <a:spLocks noChangeArrowheads="1"/>
            </p:cNvSpPr>
            <p:nvPr/>
          </p:nvSpPr>
          <p:spPr bwMode="auto">
            <a:xfrm>
              <a:off x="4903470" y="2029108"/>
              <a:ext cx="115824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100"/>
                <a:t>Dredge Pipeline</a:t>
              </a:r>
            </a:p>
          </p:txBody>
        </p:sp>
        <p:cxnSp>
          <p:nvCxnSpPr>
            <p:cNvPr id="25" name="Elbow Connector 11"/>
            <p:cNvCxnSpPr/>
            <p:nvPr/>
          </p:nvCxnSpPr>
          <p:spPr>
            <a:xfrm>
              <a:off x="6188030" y="2159487"/>
              <a:ext cx="212770" cy="22895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065766" y="2159487"/>
              <a:ext cx="1222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4648200" y="5418643"/>
            <a:ext cx="2193925" cy="893763"/>
            <a:chOff x="4648200" y="5023494"/>
            <a:chExt cx="2194560" cy="893793"/>
          </a:xfrm>
        </p:grpSpPr>
        <p:grpSp>
          <p:nvGrpSpPr>
            <p:cNvPr id="18442" name="Group 31"/>
            <p:cNvGrpSpPr>
              <a:grpSpLocks/>
            </p:cNvGrpSpPr>
            <p:nvPr/>
          </p:nvGrpSpPr>
          <p:grpSpPr bwMode="auto">
            <a:xfrm>
              <a:off x="5562600" y="5023494"/>
              <a:ext cx="1280160" cy="893793"/>
              <a:chOff x="6717030" y="2758100"/>
              <a:chExt cx="1280160" cy="893793"/>
            </a:xfrm>
          </p:grpSpPr>
          <p:sp>
            <p:nvSpPr>
              <p:cNvPr id="18444" name="TextBox 32"/>
              <p:cNvSpPr txBox="1">
                <a:spLocks noChangeArrowheads="1"/>
              </p:cNvSpPr>
              <p:nvPr/>
            </p:nvSpPr>
            <p:spPr bwMode="auto">
              <a:xfrm>
                <a:off x="6838950" y="3221006"/>
                <a:ext cx="115824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Emergency Beach Fill</a:t>
                </a:r>
              </a:p>
            </p:txBody>
          </p:sp>
          <p:cxnSp>
            <p:nvCxnSpPr>
              <p:cNvPr id="34" name="Elbow Connector 11"/>
              <p:cNvCxnSpPr/>
              <p:nvPr/>
            </p:nvCxnSpPr>
            <p:spPr>
              <a:xfrm flipV="1">
                <a:off x="6717295" y="2758100"/>
                <a:ext cx="381110" cy="6921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6717295" y="3450273"/>
                <a:ext cx="122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Elbow Connector 11"/>
            <p:cNvCxnSpPr/>
            <p:nvPr/>
          </p:nvCxnSpPr>
          <p:spPr>
            <a:xfrm flipH="1" flipV="1">
              <a:off x="4648200" y="5334654"/>
              <a:ext cx="914665" cy="38101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le 1"/>
          <p:cNvSpPr txBox="1">
            <a:spLocks/>
          </p:cNvSpPr>
          <p:nvPr/>
        </p:nvSpPr>
        <p:spPr bwMode="auto">
          <a:xfrm>
            <a:off x="885825" y="533400"/>
            <a:ext cx="74961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PROJECT LOCATIONS</a:t>
            </a:r>
          </a:p>
        </p:txBody>
      </p:sp>
    </p:spTree>
    <p:extLst>
      <p:ext uri="{BB962C8B-B14F-4D97-AF65-F5344CB8AC3E}">
        <p14:creationId xmlns:p14="http://schemas.microsoft.com/office/powerpoint/2010/main" val="33550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 -0.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6800" y="-2905318"/>
            <a:ext cx="18288000" cy="1071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80" y="0"/>
            <a:ext cx="9141052" cy="6856413"/>
            <a:chOff x="680" y="0"/>
            <a:chExt cx="9141052" cy="6856413"/>
          </a:xfrm>
        </p:grpSpPr>
        <p:pic>
          <p:nvPicPr>
            <p:cNvPr id="3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" y="0"/>
              <a:ext cx="9141052" cy="685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76200"/>
              <a:ext cx="6572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76200"/>
              <a:ext cx="97155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116518"/>
            <a:ext cx="9144001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876800" y="3605718"/>
            <a:ext cx="2463452" cy="892175"/>
            <a:chOff x="4480560" y="5486400"/>
            <a:chExt cx="2463452" cy="892685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4480560" y="5486400"/>
              <a:ext cx="2463452" cy="511467"/>
              <a:chOff x="5634990" y="3221006"/>
              <a:chExt cx="2463452" cy="511467"/>
            </a:xfrm>
          </p:grpSpPr>
          <p:sp>
            <p:nvSpPr>
              <p:cNvPr id="14" name="TextBox 8"/>
              <p:cNvSpPr txBox="1">
                <a:spLocks noChangeArrowheads="1"/>
              </p:cNvSpPr>
              <p:nvPr/>
            </p:nvSpPr>
            <p:spPr bwMode="auto">
              <a:xfrm>
                <a:off x="6838950" y="3221006"/>
                <a:ext cx="1259492" cy="431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100" dirty="0" smtClean="0"/>
                  <a:t>Grace - </a:t>
                </a:r>
                <a:r>
                  <a:rPr lang="en-US" sz="1100" dirty="0"/>
                  <a:t>Trucking Borrow Area</a:t>
                </a:r>
              </a:p>
            </p:txBody>
          </p:sp>
          <p:cxnSp>
            <p:nvCxnSpPr>
              <p:cNvPr id="15" name="Elbow Connector 11"/>
              <p:cNvCxnSpPr/>
              <p:nvPr/>
            </p:nvCxnSpPr>
            <p:spPr>
              <a:xfrm flipH="1">
                <a:off x="5634990" y="3449737"/>
                <a:ext cx="1082675" cy="2827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717665" y="3449737"/>
                <a:ext cx="1206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Elbow Connector 11"/>
            <p:cNvCxnSpPr/>
            <p:nvPr/>
          </p:nvCxnSpPr>
          <p:spPr>
            <a:xfrm flipH="1">
              <a:off x="5318760" y="5715131"/>
              <a:ext cx="244475" cy="66395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245224" y="4526280"/>
            <a:ext cx="2168024" cy="1699548"/>
            <a:chOff x="5348344" y="4387184"/>
            <a:chExt cx="2168024" cy="1699289"/>
          </a:xfrm>
        </p:grpSpPr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5348344" y="5486400"/>
              <a:ext cx="1555376" cy="600073"/>
              <a:chOff x="6502774" y="3221006"/>
              <a:chExt cx="1555376" cy="600073"/>
            </a:xfrm>
          </p:grpSpPr>
          <p:sp>
            <p:nvSpPr>
              <p:cNvPr id="20" name="TextBox 18"/>
              <p:cNvSpPr txBox="1">
                <a:spLocks noChangeArrowheads="1"/>
              </p:cNvSpPr>
              <p:nvPr/>
            </p:nvSpPr>
            <p:spPr bwMode="auto">
              <a:xfrm>
                <a:off x="6502774" y="3221006"/>
                <a:ext cx="1494416" cy="600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/>
                <a:r>
                  <a:rPr lang="en-US" sz="1100" dirty="0"/>
                  <a:t>Norfolk Dredging </a:t>
                </a:r>
                <a:r>
                  <a:rPr lang="en-US" sz="1100" dirty="0" smtClean="0"/>
                  <a:t>Stockpile – </a:t>
                </a:r>
              </a:p>
              <a:p>
                <a:pPr algn="r" eaLnBrk="1" hangingPunct="1"/>
                <a:r>
                  <a:rPr lang="en-US" sz="1100" dirty="0" smtClean="0"/>
                  <a:t>Tri-Venture Trucking</a:t>
                </a:r>
                <a:endParaRPr lang="en-US" sz="1100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7935913" y="3449751"/>
                <a:ext cx="1222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Elbow Connector 11"/>
            <p:cNvCxnSpPr/>
            <p:nvPr/>
          </p:nvCxnSpPr>
          <p:spPr>
            <a:xfrm flipV="1">
              <a:off x="6903720" y="4387184"/>
              <a:ext cx="612648" cy="13279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32"/>
          <p:cNvSpPr txBox="1">
            <a:spLocks noChangeArrowheads="1"/>
          </p:cNvSpPr>
          <p:nvPr/>
        </p:nvSpPr>
        <p:spPr bwMode="auto">
          <a:xfrm>
            <a:off x="1981202" y="3059618"/>
            <a:ext cx="14477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i="1" spc="300" dirty="0" smtClean="0"/>
              <a:t>Fire Island Inlet</a:t>
            </a:r>
            <a:endParaRPr lang="en-US" sz="1000" i="1" spc="300" dirty="0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981201" y="4812217"/>
            <a:ext cx="1371599" cy="1029194"/>
            <a:chOff x="5913122" y="4888184"/>
            <a:chExt cx="1371599" cy="1029037"/>
          </a:xfrm>
        </p:grpSpPr>
        <p:grpSp>
          <p:nvGrpSpPr>
            <p:cNvPr id="24" name="Group 16"/>
            <p:cNvGrpSpPr>
              <a:grpSpLocks/>
            </p:cNvGrpSpPr>
            <p:nvPr/>
          </p:nvGrpSpPr>
          <p:grpSpPr bwMode="auto">
            <a:xfrm>
              <a:off x="5913122" y="5486400"/>
              <a:ext cx="990598" cy="430821"/>
              <a:chOff x="7067552" y="3221006"/>
              <a:chExt cx="990598" cy="430821"/>
            </a:xfrm>
          </p:grpSpPr>
          <p:sp>
            <p:nvSpPr>
              <p:cNvPr id="26" name="TextBox 18"/>
              <p:cNvSpPr txBox="1">
                <a:spLocks noChangeArrowheads="1"/>
              </p:cNvSpPr>
              <p:nvPr/>
            </p:nvSpPr>
            <p:spPr bwMode="auto">
              <a:xfrm>
                <a:off x="7067552" y="3221006"/>
                <a:ext cx="929638" cy="4308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/>
                <a:r>
                  <a:rPr lang="en-US" sz="1100" dirty="0" smtClean="0"/>
                  <a:t>Democrat Point</a:t>
                </a:r>
                <a:endParaRPr lang="en-US" sz="110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935913" y="3449751"/>
                <a:ext cx="1222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Elbow Connector 11"/>
            <p:cNvCxnSpPr/>
            <p:nvPr/>
          </p:nvCxnSpPr>
          <p:spPr>
            <a:xfrm flipV="1">
              <a:off x="6903720" y="4888184"/>
              <a:ext cx="381001" cy="82696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/>
          <p:cNvSpPr txBox="1">
            <a:spLocks/>
          </p:cNvSpPr>
          <p:nvPr/>
        </p:nvSpPr>
        <p:spPr bwMode="auto">
          <a:xfrm>
            <a:off x="885825" y="533400"/>
            <a:ext cx="749617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Arial" charset="0"/>
                <a:cs typeface="Arial" charset="0"/>
              </a:rPr>
              <a:t>PROJECT LOCATIONS</a:t>
            </a:r>
          </a:p>
        </p:txBody>
      </p:sp>
    </p:spTree>
    <p:extLst>
      <p:ext uri="{BB962C8B-B14F-4D97-AF65-F5344CB8AC3E}">
        <p14:creationId xmlns:p14="http://schemas.microsoft.com/office/powerpoint/2010/main" val="9913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7037E-6 L 0.95 -0.186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00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nels">
  <a:themeElements>
    <a:clrScheme name="Custom 1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92D050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Panels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Panels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100000"/>
                <a:satMod val="150000"/>
              </a:schemeClr>
            </a:gs>
            <a:gs pos="35000">
              <a:schemeClr val="phClr">
                <a:tint val="90000"/>
                <a:alpha val="85000"/>
                <a:satMod val="150000"/>
              </a:schemeClr>
            </a:gs>
            <a:gs pos="100000">
              <a:schemeClr val="phClr">
                <a:tint val="80000"/>
                <a:alpha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60000"/>
                <a:satMod val="135000"/>
              </a:schemeClr>
            </a:gs>
            <a:gs pos="80000">
              <a:schemeClr val="phClr">
                <a:shade val="90000"/>
                <a:satMod val="135000"/>
              </a:schemeClr>
            </a:gs>
            <a:gs pos="100000">
              <a:schemeClr val="phClr">
                <a:tint val="90000"/>
                <a:shade val="100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alpha val="80000"/>
              <a:satMod val="105000"/>
            </a:schemeClr>
          </a:solidFill>
          <a:prstDash val="solid"/>
        </a:ln>
        <a:ln w="12700" cap="flat" cmpd="sng" algn="ctr">
          <a:solidFill>
            <a:schemeClr val="phClr">
              <a:alpha val="70000"/>
            </a:schemeClr>
          </a:solidFill>
          <a:prstDash val="solid"/>
        </a:ln>
        <a:ln w="19050" cap="flat" cmpd="sng" algn="ctr">
          <a:solidFill>
            <a:schemeClr val="phClr">
              <a:alpha val="6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sx="101000" sy="101000" rotWithShape="0">
              <a:srgbClr val="FFFFFF">
                <a:alpha val="25000"/>
              </a:srgbClr>
            </a:outerShdw>
          </a:effectLst>
        </a:effectStyle>
        <a:effectStyle>
          <a:effectLst>
            <a:outerShdw blurRad="101600" sx="101000" sy="101000" rotWithShape="0">
              <a:srgbClr val="FFFFFF">
                <a:alpha val="25000"/>
              </a:srgbClr>
            </a:outerShdw>
            <a:reflection blurRad="12700" stA="35000" endPos="4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4200000"/>
            </a:lightRig>
          </a:scene3d>
          <a:sp3d prstMaterial="softEdge">
            <a:bevelT w="63500" h="254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150000"/>
              </a:schemeClr>
              <a:schemeClr val="phClr">
                <a:tint val="97000"/>
                <a:shade val="85000"/>
                <a:satMod val="150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100000">
              <a:schemeClr val="phClr">
                <a:shade val="4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19469</TotalTime>
  <Words>1311</Words>
  <Application>Microsoft Office PowerPoint</Application>
  <PresentationFormat>On-screen Show (4:3)</PresentationFormat>
  <Paragraphs>357</Paragraphs>
  <Slides>42</Slides>
  <Notes>30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Panels</vt:lpstr>
      <vt:lpstr>PowerPoint Presentation</vt:lpstr>
      <vt:lpstr>PowerPoint Presentation</vt:lpstr>
      <vt:lpstr>INTRODUCTION</vt:lpstr>
      <vt:lpstr>CBS Channel 2 NEWS VIDEO CLIP</vt:lpstr>
      <vt:lpstr>Boardwalk Damage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PRE-CONSTRUCTION PROCESS</vt:lpstr>
      <vt:lpstr>TYPICAL vs. EMERGENCY PROCESS</vt:lpstr>
      <vt:lpstr>PowerPoint Presentation</vt:lpstr>
      <vt:lpstr>BOAT CHANNEL DREDGING</vt:lpstr>
      <vt:lpstr>BOAT CHANNEL DREDGING</vt:lpstr>
      <vt:lpstr>PowerPoint Presentation</vt:lpstr>
      <vt:lpstr>PowerPoint Presentation</vt:lpstr>
      <vt:lpstr>BOAT CHANNEL DREDGING  16 inch Hydraulic Dredge Scrod II</vt:lpstr>
      <vt:lpstr>BOAT CHANNEL DREDGING</vt:lpstr>
      <vt:lpstr>BOAT CHANNEL DREDGING</vt:lpstr>
      <vt:lpstr>BOAT CHANNEL DREDGING</vt:lpstr>
      <vt:lpstr>GRACE-TRUCKING FROM DEMOCRAT PT.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NYS DOT - Norfolk Dredging &amp; Stockpile</vt:lpstr>
      <vt:lpstr>NYS DOT - Norfolk Dredging &amp; Stockpile 24 in. Hyd Dredge “Charleston”</vt:lpstr>
      <vt:lpstr>NYS DOT - Norfolk Dredging &amp; Stockpile</vt:lpstr>
      <vt:lpstr>Emergency Beach Fill – Summary </vt:lpstr>
      <vt:lpstr>Robert Moses Emergency Beach Fill Summary with Cost / Cy </vt:lpstr>
      <vt:lpstr>Robert Moses Emergency Beach Fill Summary </vt:lpstr>
      <vt:lpstr>Questions ????</vt:lpstr>
      <vt:lpstr>End</vt:lpstr>
      <vt:lpstr>PowerPoint Presentation</vt:lpstr>
      <vt:lpstr>State Boat Channel Emergency Dredging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- 2012</dc:title>
  <dc:creator>Chris</dc:creator>
  <cp:lastModifiedBy>GBA247</cp:lastModifiedBy>
  <cp:revision>567</cp:revision>
  <cp:lastPrinted>2013-10-14T18:42:42Z</cp:lastPrinted>
  <dcterms:created xsi:type="dcterms:W3CDTF">2013-07-28T20:07:29Z</dcterms:created>
  <dcterms:modified xsi:type="dcterms:W3CDTF">2013-10-15T13:56:34Z</dcterms:modified>
</cp:coreProperties>
</file>